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28"/>
  </p:notesMasterIdLst>
  <p:sldIdLst>
    <p:sldId id="359" r:id="rId2"/>
    <p:sldId id="357" r:id="rId3"/>
    <p:sldId id="358" r:id="rId4"/>
    <p:sldId id="360" r:id="rId5"/>
    <p:sldId id="361" r:id="rId6"/>
    <p:sldId id="362" r:id="rId7"/>
    <p:sldId id="363" r:id="rId8"/>
    <p:sldId id="364" r:id="rId9"/>
    <p:sldId id="331" r:id="rId10"/>
    <p:sldId id="332" r:id="rId11"/>
    <p:sldId id="333" r:id="rId12"/>
    <p:sldId id="334" r:id="rId13"/>
    <p:sldId id="276" r:id="rId14"/>
    <p:sldId id="393" r:id="rId15"/>
    <p:sldId id="335" r:id="rId16"/>
    <p:sldId id="258" r:id="rId17"/>
    <p:sldId id="337" r:id="rId18"/>
    <p:sldId id="369" r:id="rId19"/>
    <p:sldId id="279" r:id="rId20"/>
    <p:sldId id="370" r:id="rId21"/>
    <p:sldId id="394" r:id="rId22"/>
    <p:sldId id="256" r:id="rId23"/>
    <p:sldId id="395" r:id="rId24"/>
    <p:sldId id="396" r:id="rId25"/>
    <p:sldId id="259" r:id="rId26"/>
    <p:sldId id="260" r:id="rId27"/>
    <p:sldId id="261" r:id="rId28"/>
    <p:sldId id="262" r:id="rId29"/>
    <p:sldId id="263" r:id="rId30"/>
    <p:sldId id="264" r:id="rId31"/>
    <p:sldId id="265" r:id="rId32"/>
    <p:sldId id="266" r:id="rId33"/>
    <p:sldId id="273" r:id="rId34"/>
    <p:sldId id="399" r:id="rId35"/>
    <p:sldId id="400" r:id="rId36"/>
    <p:sldId id="401" r:id="rId37"/>
    <p:sldId id="274" r:id="rId38"/>
    <p:sldId id="267" r:id="rId39"/>
    <p:sldId id="268" r:id="rId40"/>
    <p:sldId id="371" r:id="rId41"/>
    <p:sldId id="372" r:id="rId42"/>
    <p:sldId id="269" r:id="rId43"/>
    <p:sldId id="270" r:id="rId44"/>
    <p:sldId id="365" r:id="rId45"/>
    <p:sldId id="366" r:id="rId46"/>
    <p:sldId id="402" r:id="rId47"/>
    <p:sldId id="403" r:id="rId48"/>
    <p:sldId id="404" r:id="rId49"/>
    <p:sldId id="275" r:id="rId50"/>
    <p:sldId id="367" r:id="rId51"/>
    <p:sldId id="271" r:id="rId52"/>
    <p:sldId id="385" r:id="rId53"/>
    <p:sldId id="272" r:id="rId54"/>
    <p:sldId id="277" r:id="rId55"/>
    <p:sldId id="386" r:id="rId56"/>
    <p:sldId id="278" r:id="rId57"/>
    <p:sldId id="387" r:id="rId58"/>
    <p:sldId id="280" r:id="rId59"/>
    <p:sldId id="281" r:id="rId60"/>
    <p:sldId id="384" r:id="rId61"/>
    <p:sldId id="282" r:id="rId62"/>
    <p:sldId id="283" r:id="rId63"/>
    <p:sldId id="289" r:id="rId64"/>
    <p:sldId id="284" r:id="rId65"/>
    <p:sldId id="290" r:id="rId66"/>
    <p:sldId id="285" r:id="rId67"/>
    <p:sldId id="291" r:id="rId68"/>
    <p:sldId id="286" r:id="rId69"/>
    <p:sldId id="375" r:id="rId70"/>
    <p:sldId id="376" r:id="rId71"/>
    <p:sldId id="378" r:id="rId72"/>
    <p:sldId id="296" r:id="rId73"/>
    <p:sldId id="382" r:id="rId74"/>
    <p:sldId id="336" r:id="rId75"/>
    <p:sldId id="380" r:id="rId76"/>
    <p:sldId id="287" r:id="rId77"/>
    <p:sldId id="406" r:id="rId78"/>
    <p:sldId id="407" r:id="rId79"/>
    <p:sldId id="288" r:id="rId80"/>
    <p:sldId id="292" r:id="rId81"/>
    <p:sldId id="293" r:id="rId82"/>
    <p:sldId id="338" r:id="rId83"/>
    <p:sldId id="339" r:id="rId84"/>
    <p:sldId id="340" r:id="rId85"/>
    <p:sldId id="341" r:id="rId86"/>
    <p:sldId id="342" r:id="rId87"/>
    <p:sldId id="294" r:id="rId88"/>
    <p:sldId id="302" r:id="rId89"/>
    <p:sldId id="343" r:id="rId90"/>
    <p:sldId id="388" r:id="rId91"/>
    <p:sldId id="344" r:id="rId92"/>
    <p:sldId id="345" r:id="rId93"/>
    <p:sldId id="295" r:id="rId94"/>
    <p:sldId id="346" r:id="rId95"/>
    <p:sldId id="297" r:id="rId96"/>
    <p:sldId id="298" r:id="rId97"/>
    <p:sldId id="299" r:id="rId98"/>
    <p:sldId id="300" r:id="rId99"/>
    <p:sldId id="301" r:id="rId100"/>
    <p:sldId id="303" r:id="rId101"/>
    <p:sldId id="391" r:id="rId102"/>
    <p:sldId id="392" r:id="rId103"/>
    <p:sldId id="304" r:id="rId104"/>
    <p:sldId id="305" r:id="rId105"/>
    <p:sldId id="389" r:id="rId106"/>
    <p:sldId id="306" r:id="rId107"/>
    <p:sldId id="307" r:id="rId108"/>
    <p:sldId id="347" r:id="rId109"/>
    <p:sldId id="308" r:id="rId110"/>
    <p:sldId id="323" r:id="rId111"/>
    <p:sldId id="325" r:id="rId112"/>
    <p:sldId id="309" r:id="rId113"/>
    <p:sldId id="310" r:id="rId114"/>
    <p:sldId id="311" r:id="rId115"/>
    <p:sldId id="348" r:id="rId116"/>
    <p:sldId id="349" r:id="rId117"/>
    <p:sldId id="350" r:id="rId118"/>
    <p:sldId id="313" r:id="rId119"/>
    <p:sldId id="351" r:id="rId120"/>
    <p:sldId id="352" r:id="rId121"/>
    <p:sldId id="353" r:id="rId122"/>
    <p:sldId id="354" r:id="rId123"/>
    <p:sldId id="355" r:id="rId124"/>
    <p:sldId id="329" r:id="rId125"/>
    <p:sldId id="390" r:id="rId126"/>
    <p:sldId id="330" r:id="rId1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1AA0"/>
    <a:srgbClr val="710F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81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2E4F6-4EB5-4368-BE5B-6DE0FF194FED}" type="datetimeFigureOut">
              <a:rPr lang="en-IN" smtClean="0"/>
              <a:t>24-12-2024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5BAE8-B317-49D5-A093-01BE673B0529}" type="slidenum">
              <a:rPr lang="en-IN" smtClean="0"/>
              <a:t>‹#›</a:t>
            </a:fld>
            <a:endParaRPr lang="en-IN"/>
          </a:p>
        </p:txBody>
      </p:sp>
    </p:spTree>
    <p:extLst>
      <p:ext uri="{BB962C8B-B14F-4D97-AF65-F5344CB8AC3E}">
        <p14:creationId xmlns:p14="http://schemas.microsoft.com/office/powerpoint/2010/main" val="107149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63F061-D961-4825-B0AF-95AF9062A8C9}" type="slidenum">
              <a:rPr lang="en-US" smtClean="0"/>
              <a:pPr/>
              <a:t>1</a:t>
            </a:fld>
            <a:endParaRPr lang="en-US"/>
          </a:p>
        </p:txBody>
      </p:sp>
      <p:sp>
        <p:nvSpPr>
          <p:cNvPr id="5" name="Header Placeholder 4"/>
          <p:cNvSpPr>
            <a:spLocks noGrp="1"/>
          </p:cNvSpPr>
          <p:nvPr>
            <p:ph type="hdr" sz="quarter" idx="11"/>
          </p:nvPr>
        </p:nvSpPr>
        <p:spPr/>
        <p:txBody>
          <a:bodyPr/>
          <a:lstStyle/>
          <a:p>
            <a:r>
              <a:rPr lang="en-US"/>
              <a:t>course code and title</a:t>
            </a:r>
          </a:p>
        </p:txBody>
      </p:sp>
      <p:sp>
        <p:nvSpPr>
          <p:cNvPr id="6" name="Footer Placeholder 5"/>
          <p:cNvSpPr>
            <a:spLocks noGrp="1"/>
          </p:cNvSpPr>
          <p:nvPr>
            <p:ph type="ftr" sz="quarter" idx="12"/>
          </p:nvPr>
        </p:nvSpPr>
        <p:spPr/>
        <p:txBody>
          <a:bodyPr/>
          <a:lstStyle/>
          <a:p>
            <a:endParaRPr lang="en-US"/>
          </a:p>
        </p:txBody>
      </p:sp>
      <p:sp>
        <p:nvSpPr>
          <p:cNvPr id="7" name="Date Placeholder 6"/>
          <p:cNvSpPr>
            <a:spLocks noGrp="1"/>
          </p:cNvSpPr>
          <p:nvPr>
            <p:ph type="dt" idx="13"/>
          </p:nvPr>
        </p:nvSpPr>
        <p:spPr/>
        <p:txBody>
          <a:bodyPr/>
          <a:lstStyle/>
          <a:p>
            <a:fld id="{D7F13813-88CD-4D87-90A9-3603A8C0C5D8}" type="datetime3">
              <a:rPr lang="en-US" smtClean="0"/>
              <a:pPr/>
              <a:t>24 December 2024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D118AA1-31EF-4008-BFAC-D11D2039CABB}"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507" name="Rectangle 2"/>
          <p:cNvSpPr>
            <a:spLocks noGrp="1" noChangeArrowheads="1"/>
          </p:cNvSpPr>
          <p:nvPr>
            <p:ph type="body" idx="1"/>
          </p:nvPr>
        </p:nvSpPr>
        <p:spPr>
          <a:xfrm>
            <a:off x="827088" y="4346575"/>
            <a:ext cx="5203825" cy="3857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7" tIns="44450" rIns="90487" bIns="44450"/>
          <a:lstStyle/>
          <a:p>
            <a:pPr eaLnBrk="1" hangingPunct="1"/>
            <a:endParaRPr lang="en-US" altLang="en-US"/>
          </a:p>
        </p:txBody>
      </p:sp>
      <p:sp>
        <p:nvSpPr>
          <p:cNvPr id="21508" name="Rectangle 3"/>
          <p:cNvSpPr>
            <a:spLocks noGrp="1" noRot="1" noChangeAspect="1" noChangeArrowheads="1" noTextEdit="1"/>
          </p:cNvSpPr>
          <p:nvPr>
            <p:ph type="sldImg"/>
          </p:nvPr>
        </p:nvSpPr>
        <p:spPr>
          <a:xfrm>
            <a:off x="584200" y="798513"/>
            <a:ext cx="5689600" cy="3201987"/>
          </a:xfrm>
          <a:noFill/>
          <a:ln w="12700" cap="flat">
            <a:solidFill>
              <a:schemeClr val="tx1"/>
            </a:solidFill>
          </a:ln>
        </p:spPr>
      </p:sp>
    </p:spTree>
    <p:extLst>
      <p:ext uri="{BB962C8B-B14F-4D97-AF65-F5344CB8AC3E}">
        <p14:creationId xmlns:p14="http://schemas.microsoft.com/office/powerpoint/2010/main" val="188129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3376026-E8A0-456B-846E-0BA9750185B9}"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627" name="Rectangle 2"/>
          <p:cNvSpPr>
            <a:spLocks noGrp="1" noChangeArrowheads="1"/>
          </p:cNvSpPr>
          <p:nvPr>
            <p:ph type="body" idx="1"/>
          </p:nvPr>
        </p:nvSpPr>
        <p:spPr>
          <a:xfrm>
            <a:off x="827088" y="4346575"/>
            <a:ext cx="5203825" cy="3857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7" tIns="44450" rIns="90487" bIns="44450"/>
          <a:lstStyle/>
          <a:p>
            <a:pPr eaLnBrk="1" hangingPunct="1"/>
            <a:endParaRPr lang="en-US" altLang="en-US"/>
          </a:p>
        </p:txBody>
      </p:sp>
      <p:sp>
        <p:nvSpPr>
          <p:cNvPr id="26628" name="Rectangle 3"/>
          <p:cNvSpPr>
            <a:spLocks noGrp="1" noRot="1" noChangeAspect="1" noChangeArrowheads="1" noTextEdit="1"/>
          </p:cNvSpPr>
          <p:nvPr>
            <p:ph type="sldImg"/>
          </p:nvPr>
        </p:nvSpPr>
        <p:spPr>
          <a:xfrm>
            <a:off x="1293813" y="798513"/>
            <a:ext cx="4270375" cy="3201987"/>
          </a:xfrm>
          <a:noFill/>
          <a:ln w="12700" cap="flat">
            <a:solidFill>
              <a:schemeClr val="tx1"/>
            </a:solidFill>
          </a:ln>
        </p:spPr>
      </p:sp>
    </p:spTree>
    <p:extLst>
      <p:ext uri="{BB962C8B-B14F-4D97-AF65-F5344CB8AC3E}">
        <p14:creationId xmlns:p14="http://schemas.microsoft.com/office/powerpoint/2010/main" val="3752784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C24624-F5EB-4041-897E-10A2B036FD89}"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279041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C24624-F5EB-4041-897E-10A2B036FD89}"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3572215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C24624-F5EB-4041-897E-10A2B036FD89}"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D95FB-3B1D-46A9-A5E9-C4E22DE5781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24521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C24624-F5EB-4041-897E-10A2B036FD89}"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3867612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C24624-F5EB-4041-897E-10A2B036FD89}"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D95FB-3B1D-46A9-A5E9-C4E22DE5781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77661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C24624-F5EB-4041-897E-10A2B036FD89}"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1014895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C24624-F5EB-4041-897E-10A2B036FD89}"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1179465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C24624-F5EB-4041-897E-10A2B036FD89}"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402192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12/24/2024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val="330213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C24624-F5EB-4041-897E-10A2B036FD89}"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115251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C24624-F5EB-4041-897E-10A2B036FD89}" type="datetimeFigureOut">
              <a:rPr lang="en-US"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3625399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C24624-F5EB-4041-897E-10A2B036FD89}" type="datetimeFigureOut">
              <a:rPr lang="en-US"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244648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C24624-F5EB-4041-897E-10A2B036FD89}" type="datetimeFigureOut">
              <a:rPr lang="en-US" smtClean="0"/>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2949515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C24624-F5EB-4041-897E-10A2B036FD89}" type="datetimeFigureOut">
              <a:rPr lang="en-US" smtClean="0"/>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1836585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C24624-F5EB-4041-897E-10A2B036FD89}" type="datetimeFigureOut">
              <a:rPr lang="en-US" smtClean="0"/>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9947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2C24624-F5EB-4041-897E-10A2B036FD89}" type="datetimeFigureOut">
              <a:rPr lang="en-US"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D95FB-3B1D-46A9-A5E9-C4E22DE57811}" type="slidenum">
              <a:rPr lang="en-US" smtClean="0"/>
              <a:t>‹#›</a:t>
            </a:fld>
            <a:endParaRPr lang="en-US"/>
          </a:p>
        </p:txBody>
      </p:sp>
    </p:spTree>
    <p:extLst>
      <p:ext uri="{BB962C8B-B14F-4D97-AF65-F5344CB8AC3E}">
        <p14:creationId xmlns:p14="http://schemas.microsoft.com/office/powerpoint/2010/main" val="1725299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7D95FB-3B1D-46A9-A5E9-C4E22DE57811}" type="slidenum">
              <a:rPr lang="en-US" smtClean="0"/>
              <a:t>‹#›</a:t>
            </a:fld>
            <a:endParaRPr lang="en-US"/>
          </a:p>
        </p:txBody>
      </p:sp>
      <p:sp>
        <p:nvSpPr>
          <p:cNvPr id="5" name="Date Placeholder 4"/>
          <p:cNvSpPr>
            <a:spLocks noGrp="1"/>
          </p:cNvSpPr>
          <p:nvPr>
            <p:ph type="dt" sz="half" idx="10"/>
          </p:nvPr>
        </p:nvSpPr>
        <p:spPr/>
        <p:txBody>
          <a:bodyPr/>
          <a:lstStyle/>
          <a:p>
            <a:fld id="{12C24624-F5EB-4041-897E-10A2B036FD89}" type="datetimeFigureOut">
              <a:rPr lang="en-US" smtClean="0"/>
              <a:t>12/24/2024</a:t>
            </a:fld>
            <a:endParaRPr lang="en-US"/>
          </a:p>
        </p:txBody>
      </p:sp>
    </p:spTree>
    <p:extLst>
      <p:ext uri="{BB962C8B-B14F-4D97-AF65-F5344CB8AC3E}">
        <p14:creationId xmlns:p14="http://schemas.microsoft.com/office/powerpoint/2010/main" val="332157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2C24624-F5EB-4041-897E-10A2B036FD89}" type="datetimeFigureOut">
              <a:rPr lang="en-US" smtClean="0"/>
              <a:t>12/24/2024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87D95FB-3B1D-46A9-A5E9-C4E22DE57811}" type="slidenum">
              <a:rPr lang="en-US" smtClean="0"/>
              <a:t>‹#›</a:t>
            </a:fld>
            <a:endParaRPr lang="en-US"/>
          </a:p>
        </p:txBody>
      </p:sp>
    </p:spTree>
    <p:extLst>
      <p:ext uri="{BB962C8B-B14F-4D97-AF65-F5344CB8AC3E}">
        <p14:creationId xmlns:p14="http://schemas.microsoft.com/office/powerpoint/2010/main" val="139975355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www.techtarget.com/searchsoftwarequality/definition/unit-testing" TargetMode="External"/><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hyperlink" Target="https://www.techtarget.com/searchsoftwarequality/definition/Extreme-Programming" TargetMode="External"/><Relationship Id="rId4" Type="http://schemas.openxmlformats.org/officeDocument/2006/relationships/hyperlink" Target="https://www.techtarget.com/searchapparchitecture/definition/source-code"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www.techtarget.com/searchsoftwarequality/definition/Behavior-driven-development-BDD" TargetMode="External"/><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techtarget.com/searchsoftwarequality/definition/regression-testing" TargetMode="Externa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hyperlink" Target="https://www.techtarget.com/searchsoftwarequality/definition/debugging" TargetMode="External"/></Relationships>
</file>

<file path=ppt/slides/_rels/slide1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hyperlink" Target="http://agilemodeling.com/essays/agileDocumentation.htm"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0.png"/><Relationship Id="rId1" Type="http://schemas.openxmlformats.org/officeDocument/2006/relationships/slideLayout" Target="../slideLayouts/slideLayout17.xml"/><Relationship Id="rId4" Type="http://schemas.openxmlformats.org/officeDocument/2006/relationships/image" Target="../media/image11.wmf"/></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8267" y="2142067"/>
            <a:ext cx="10363200" cy="1262851"/>
          </a:xfrm>
        </p:spPr>
        <p:txBody>
          <a:bodyPr>
            <a:noAutofit/>
          </a:bodyPr>
          <a:lstStyle/>
          <a:p>
            <a:r>
              <a:rPr lang="en-US" sz="3200" dirty="0"/>
              <a:t>Course Name : Agile Software Development (CSEN2111)51 )</a:t>
            </a:r>
          </a:p>
        </p:txBody>
      </p:sp>
      <p:sp>
        <p:nvSpPr>
          <p:cNvPr id="3" name="Subtitle 2"/>
          <p:cNvSpPr>
            <a:spLocks noGrp="1"/>
          </p:cNvSpPr>
          <p:nvPr>
            <p:ph type="subTitle" idx="1"/>
          </p:nvPr>
        </p:nvSpPr>
        <p:spPr>
          <a:xfrm>
            <a:off x="3115733" y="3903133"/>
            <a:ext cx="5520267" cy="2235200"/>
          </a:xfrm>
        </p:spPr>
        <p:txBody>
          <a:bodyPr>
            <a:normAutofit fontScale="92500" lnSpcReduction="10000"/>
          </a:bodyPr>
          <a:lstStyle/>
          <a:p>
            <a:r>
              <a:rPr lang="en-US" sz="2667" b="1" dirty="0" err="1">
                <a:solidFill>
                  <a:srgbClr val="FF0000"/>
                </a:solidFill>
              </a:rPr>
              <a:t>Dr.T.SRINIVASA</a:t>
            </a:r>
            <a:r>
              <a:rPr lang="en-US" sz="2667" b="1" dirty="0">
                <a:solidFill>
                  <a:srgbClr val="FF0000"/>
                </a:solidFill>
              </a:rPr>
              <a:t> RAO </a:t>
            </a:r>
          </a:p>
          <a:p>
            <a:r>
              <a:rPr lang="en-US" sz="1956" dirty="0">
                <a:solidFill>
                  <a:schemeClr val="tx1"/>
                </a:solidFill>
              </a:rPr>
              <a:t>Associate Professor</a:t>
            </a:r>
          </a:p>
          <a:p>
            <a:r>
              <a:rPr lang="en-US" sz="1600" dirty="0">
                <a:solidFill>
                  <a:schemeClr val="tx1"/>
                </a:solidFill>
              </a:rPr>
              <a:t>Department of CSE</a:t>
            </a:r>
          </a:p>
          <a:p>
            <a:r>
              <a:rPr lang="en-US" sz="1600" dirty="0">
                <a:solidFill>
                  <a:schemeClr val="tx1"/>
                </a:solidFill>
              </a:rPr>
              <a:t>GITAM School of Technology (GST)</a:t>
            </a:r>
          </a:p>
          <a:p>
            <a:r>
              <a:rPr lang="en-US" sz="1600" dirty="0">
                <a:solidFill>
                  <a:schemeClr val="tx1"/>
                </a:solidFill>
              </a:rPr>
              <a:t>Visakhapatnam – 530045</a:t>
            </a:r>
          </a:p>
          <a:p>
            <a:r>
              <a:rPr lang="en-US" sz="1956" dirty="0">
                <a:solidFill>
                  <a:schemeClr val="tx1"/>
                </a:solidFill>
              </a:rPr>
              <a:t>Email</a:t>
            </a:r>
            <a:r>
              <a:rPr lang="en-US" sz="1956">
                <a:solidFill>
                  <a:schemeClr val="tx1"/>
                </a:solidFill>
              </a:rPr>
              <a:t>: </a:t>
            </a:r>
            <a:r>
              <a:rPr lang="en-US" sz="1956">
                <a:solidFill>
                  <a:srgbClr val="FF0000"/>
                </a:solidFill>
              </a:rPr>
              <a:t>sthamada</a:t>
            </a:r>
            <a:r>
              <a:rPr lang="en-US" sz="1956" b="1">
                <a:solidFill>
                  <a:srgbClr val="FF0000"/>
                </a:solidFill>
              </a:rPr>
              <a:t>@</a:t>
            </a:r>
            <a:r>
              <a:rPr lang="en-US" sz="1956" b="1" dirty="0">
                <a:solidFill>
                  <a:srgbClr val="FF0000"/>
                </a:solidFill>
              </a:rPr>
              <a:t>gitam.edu </a:t>
            </a:r>
            <a:r>
              <a:rPr lang="en-US" sz="1956" dirty="0">
                <a:solidFill>
                  <a:srgbClr val="FF0000"/>
                </a:solidFill>
              </a:rPr>
              <a:t> </a:t>
            </a:r>
          </a:p>
        </p:txBody>
      </p:sp>
      <p:pic>
        <p:nvPicPr>
          <p:cNvPr id="1026" name="Picture 2" descr="C:\Users\Admin\Desktop\Murali office correspondance\University logo letter head etc\gitam logo\logo-gitam-final.jpg"/>
          <p:cNvPicPr>
            <a:picLocks noChangeAspect="1" noChangeArrowheads="1"/>
          </p:cNvPicPr>
          <p:nvPr/>
        </p:nvPicPr>
        <p:blipFill>
          <a:blip r:embed="rId3" cstate="print"/>
          <a:srcRect/>
          <a:stretch>
            <a:fillRect/>
          </a:stretch>
        </p:blipFill>
        <p:spPr bwMode="auto">
          <a:xfrm>
            <a:off x="5384800" y="394547"/>
            <a:ext cx="1185333" cy="1128110"/>
          </a:xfrm>
          <a:prstGeom prst="rect">
            <a:avLst/>
          </a:prstGeom>
          <a:noFill/>
        </p:spPr>
      </p:pic>
      <p:sp>
        <p:nvSpPr>
          <p:cNvPr id="5" name="Slide Number Placeholder 4"/>
          <p:cNvSpPr>
            <a:spLocks noGrp="1"/>
          </p:cNvSpPr>
          <p:nvPr>
            <p:ph type="sldNum" sz="quarter" idx="12"/>
          </p:nvPr>
        </p:nvSpPr>
        <p:spPr>
          <a:xfrm>
            <a:off x="8128000" y="6290357"/>
            <a:ext cx="3454400" cy="260399"/>
          </a:xfrm>
        </p:spPr>
        <p:txBody>
          <a:bodyPr/>
          <a:lstStyle/>
          <a:p>
            <a:fld id="{98F4A237-58DC-4CB8-A92A-C7FDFBDB682E}"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8DBEBF-126D-6E3C-CF2F-0371292C4D8E}"/>
              </a:ext>
            </a:extLst>
          </p:cNvPr>
          <p:cNvSpPr txBox="1"/>
          <p:nvPr/>
        </p:nvSpPr>
        <p:spPr>
          <a:xfrm>
            <a:off x="2106705" y="405423"/>
            <a:ext cx="7088841" cy="430887"/>
          </a:xfrm>
          <a:prstGeom prst="rect">
            <a:avLst/>
          </a:prstGeom>
          <a:noFill/>
        </p:spPr>
        <p:txBody>
          <a:bodyPr wrap="square">
            <a:spAutoFit/>
          </a:bodyPr>
          <a:lstStyle/>
          <a:p>
            <a:r>
              <a:rPr lang="en-US" sz="2200" b="1" u="sng" spc="-150" dirty="0">
                <a:latin typeface="Arial" pitchFamily="34" charset="0"/>
                <a:ea typeface="+mj-ea"/>
                <a:cs typeface="Arial" pitchFamily="34" charset="0"/>
              </a:rPr>
              <a:t>Software Development Life Cycle</a:t>
            </a:r>
          </a:p>
        </p:txBody>
      </p:sp>
      <p:sp>
        <p:nvSpPr>
          <p:cNvPr id="9" name="TextBox 8">
            <a:extLst>
              <a:ext uri="{FF2B5EF4-FFF2-40B4-BE49-F238E27FC236}">
                <a16:creationId xmlns:a16="http://schemas.microsoft.com/office/drawing/2014/main" id="{53C04B02-B290-82BE-96B0-C61C346B4AC5}"/>
              </a:ext>
            </a:extLst>
          </p:cNvPr>
          <p:cNvSpPr txBox="1"/>
          <p:nvPr/>
        </p:nvSpPr>
        <p:spPr>
          <a:xfrm>
            <a:off x="1120588" y="1161456"/>
            <a:ext cx="7391400" cy="590931"/>
          </a:xfrm>
          <a:prstGeom prst="rect">
            <a:avLst/>
          </a:prstGeom>
          <a:noFill/>
        </p:spPr>
        <p:txBody>
          <a:bodyPr wrap="square">
            <a:spAutoFit/>
          </a:bodyPr>
          <a:lstStyle/>
          <a:p>
            <a:pPr lvl="1" indent="-342900" algn="just">
              <a:lnSpc>
                <a:spcPct val="90000"/>
              </a:lnSpc>
              <a:spcBef>
                <a:spcPts val="300"/>
              </a:spcBef>
              <a:buFontTx/>
              <a:buChar char="•"/>
            </a:pPr>
            <a:r>
              <a:rPr lang="en-US" dirty="0">
                <a:solidFill>
                  <a:srgbClr val="141314"/>
                </a:solidFill>
                <a:latin typeface="Minion-Regular"/>
                <a:cs typeface="Arial" pitchFamily="34" charset="0"/>
              </a:rPr>
              <a:t>SDLC stands for Software Development Life Cycle or System Development Life Cycle.</a:t>
            </a:r>
          </a:p>
        </p:txBody>
      </p:sp>
      <p:sp>
        <p:nvSpPr>
          <p:cNvPr id="11" name="TextBox 10">
            <a:extLst>
              <a:ext uri="{FF2B5EF4-FFF2-40B4-BE49-F238E27FC236}">
                <a16:creationId xmlns:a16="http://schemas.microsoft.com/office/drawing/2014/main" id="{84F81996-5AC8-C840-07E7-28CAAF6274B8}"/>
              </a:ext>
            </a:extLst>
          </p:cNvPr>
          <p:cNvSpPr txBox="1"/>
          <p:nvPr/>
        </p:nvSpPr>
        <p:spPr>
          <a:xfrm>
            <a:off x="1046629" y="1988779"/>
            <a:ext cx="7391399" cy="840230"/>
          </a:xfrm>
          <a:prstGeom prst="rect">
            <a:avLst/>
          </a:prstGeom>
          <a:noFill/>
        </p:spPr>
        <p:txBody>
          <a:bodyPr wrap="square">
            <a:spAutoFit/>
          </a:bodyPr>
          <a:lstStyle/>
          <a:p>
            <a:pPr lvl="1" indent="-342900" algn="just">
              <a:lnSpc>
                <a:spcPct val="90000"/>
              </a:lnSpc>
              <a:spcBef>
                <a:spcPts val="300"/>
              </a:spcBef>
              <a:buFontTx/>
              <a:buChar char="•"/>
            </a:pPr>
            <a:r>
              <a:rPr lang="en-US" dirty="0">
                <a:solidFill>
                  <a:srgbClr val="141314"/>
                </a:solidFill>
                <a:latin typeface="Minion-Regular"/>
                <a:cs typeface="Arial" pitchFamily="34" charset="0"/>
              </a:rPr>
              <a:t>SDLC helps to develop the application in a planned and systematic fashion. There are many models available like Waterfall Model, V Model, Spiral Model etc. are used to develop the application.</a:t>
            </a:r>
          </a:p>
        </p:txBody>
      </p:sp>
      <p:sp>
        <p:nvSpPr>
          <p:cNvPr id="13" name="TextBox 12">
            <a:extLst>
              <a:ext uri="{FF2B5EF4-FFF2-40B4-BE49-F238E27FC236}">
                <a16:creationId xmlns:a16="http://schemas.microsoft.com/office/drawing/2014/main" id="{E2DCDCE9-A90F-EB43-B5DE-60E7EC7F1AFD}"/>
              </a:ext>
            </a:extLst>
          </p:cNvPr>
          <p:cNvSpPr txBox="1"/>
          <p:nvPr/>
        </p:nvSpPr>
        <p:spPr>
          <a:xfrm>
            <a:off x="1107141" y="3071156"/>
            <a:ext cx="7779122" cy="590931"/>
          </a:xfrm>
          <a:prstGeom prst="rect">
            <a:avLst/>
          </a:prstGeom>
          <a:noFill/>
        </p:spPr>
        <p:txBody>
          <a:bodyPr wrap="square">
            <a:spAutoFit/>
          </a:bodyPr>
          <a:lstStyle/>
          <a:p>
            <a:pPr lvl="1" indent="-342900" algn="just">
              <a:lnSpc>
                <a:spcPct val="90000"/>
              </a:lnSpc>
              <a:spcBef>
                <a:spcPts val="300"/>
              </a:spcBef>
              <a:buFontTx/>
              <a:buChar char="•"/>
            </a:pPr>
            <a:r>
              <a:rPr lang="en-US" dirty="0">
                <a:solidFill>
                  <a:srgbClr val="141314"/>
                </a:solidFill>
                <a:latin typeface="Minion-Regular"/>
                <a:cs typeface="Arial" pitchFamily="34" charset="0"/>
              </a:rPr>
              <a:t>SDLC is also similar kind of technique to develop the application in systematic way by following few steps.</a:t>
            </a:r>
          </a:p>
        </p:txBody>
      </p:sp>
      <p:sp>
        <p:nvSpPr>
          <p:cNvPr id="15" name="TextBox 14">
            <a:extLst>
              <a:ext uri="{FF2B5EF4-FFF2-40B4-BE49-F238E27FC236}">
                <a16:creationId xmlns:a16="http://schemas.microsoft.com/office/drawing/2014/main" id="{2106A18F-A2CE-8186-A8C3-2DAD693261E7}"/>
              </a:ext>
            </a:extLst>
          </p:cNvPr>
          <p:cNvSpPr txBox="1"/>
          <p:nvPr/>
        </p:nvSpPr>
        <p:spPr>
          <a:xfrm>
            <a:off x="1120588" y="3852312"/>
            <a:ext cx="7344335" cy="590931"/>
          </a:xfrm>
          <a:prstGeom prst="rect">
            <a:avLst/>
          </a:prstGeom>
          <a:noFill/>
        </p:spPr>
        <p:txBody>
          <a:bodyPr wrap="square">
            <a:spAutoFit/>
          </a:bodyPr>
          <a:lstStyle/>
          <a:p>
            <a:pPr lvl="1" indent="-342900" algn="just">
              <a:lnSpc>
                <a:spcPct val="90000"/>
              </a:lnSpc>
              <a:spcBef>
                <a:spcPts val="300"/>
              </a:spcBef>
              <a:buFontTx/>
              <a:buChar char="•"/>
            </a:pPr>
            <a:r>
              <a:rPr lang="en-US" dirty="0">
                <a:solidFill>
                  <a:srgbClr val="141314"/>
                </a:solidFill>
                <a:latin typeface="Minion-Regular"/>
                <a:cs typeface="Arial" pitchFamily="34" charset="0"/>
              </a:rPr>
              <a:t>In SDLC, software development followed by completing each phase and move to the next phase.</a:t>
            </a:r>
          </a:p>
        </p:txBody>
      </p:sp>
      <p:sp>
        <p:nvSpPr>
          <p:cNvPr id="17" name="TextBox 16">
            <a:extLst>
              <a:ext uri="{FF2B5EF4-FFF2-40B4-BE49-F238E27FC236}">
                <a16:creationId xmlns:a16="http://schemas.microsoft.com/office/drawing/2014/main" id="{260569B6-C87C-1457-BA47-52EBC9AD9716}"/>
              </a:ext>
            </a:extLst>
          </p:cNvPr>
          <p:cNvSpPr txBox="1"/>
          <p:nvPr/>
        </p:nvSpPr>
        <p:spPr>
          <a:xfrm>
            <a:off x="1185581" y="5487290"/>
            <a:ext cx="7503459" cy="590931"/>
          </a:xfrm>
          <a:prstGeom prst="rect">
            <a:avLst/>
          </a:prstGeom>
          <a:noFill/>
        </p:spPr>
        <p:txBody>
          <a:bodyPr wrap="square">
            <a:spAutoFit/>
          </a:bodyPr>
          <a:lstStyle/>
          <a:p>
            <a:pPr lvl="1" indent="-342900" algn="just">
              <a:lnSpc>
                <a:spcPct val="90000"/>
              </a:lnSpc>
              <a:spcBef>
                <a:spcPts val="300"/>
              </a:spcBef>
              <a:buFontTx/>
              <a:buChar char="•"/>
            </a:pPr>
            <a:r>
              <a:rPr lang="en-US" dirty="0">
                <a:solidFill>
                  <a:srgbClr val="141314"/>
                </a:solidFill>
                <a:latin typeface="Minion-Regular"/>
                <a:cs typeface="Arial" pitchFamily="34" charset="0"/>
              </a:rPr>
              <a:t>Agile SDLC is quite new and more popular now a days, however Waterfall SDLC is traditional method of software development strategy.</a:t>
            </a:r>
          </a:p>
        </p:txBody>
      </p:sp>
      <p:sp>
        <p:nvSpPr>
          <p:cNvPr id="19" name="TextBox 18">
            <a:extLst>
              <a:ext uri="{FF2B5EF4-FFF2-40B4-BE49-F238E27FC236}">
                <a16:creationId xmlns:a16="http://schemas.microsoft.com/office/drawing/2014/main" id="{5CD36409-14F1-CCEC-BFB1-0F490D6E6253}"/>
              </a:ext>
            </a:extLst>
          </p:cNvPr>
          <p:cNvSpPr txBox="1"/>
          <p:nvPr/>
        </p:nvSpPr>
        <p:spPr>
          <a:xfrm>
            <a:off x="1184461" y="4669801"/>
            <a:ext cx="7216588" cy="590931"/>
          </a:xfrm>
          <a:prstGeom prst="rect">
            <a:avLst/>
          </a:prstGeom>
          <a:noFill/>
        </p:spPr>
        <p:txBody>
          <a:bodyPr wrap="square">
            <a:spAutoFit/>
          </a:bodyPr>
          <a:lstStyle/>
          <a:p>
            <a:pPr lvl="1" indent="-342900" algn="just">
              <a:lnSpc>
                <a:spcPct val="90000"/>
              </a:lnSpc>
              <a:spcBef>
                <a:spcPts val="300"/>
              </a:spcBef>
              <a:buFontTx/>
              <a:buChar char="•"/>
            </a:pPr>
            <a:r>
              <a:rPr lang="en-US" dirty="0">
                <a:solidFill>
                  <a:srgbClr val="141314"/>
                </a:solidFill>
                <a:latin typeface="Minion-Regular"/>
                <a:cs typeface="Arial" pitchFamily="34" charset="0"/>
              </a:rPr>
              <a:t>There are two types of SDLC approach – One is Waterfall and another is Agile.</a:t>
            </a:r>
          </a:p>
        </p:txBody>
      </p:sp>
    </p:spTree>
    <p:extLst>
      <p:ext uri="{BB962C8B-B14F-4D97-AF65-F5344CB8AC3E}">
        <p14:creationId xmlns:p14="http://schemas.microsoft.com/office/powerpoint/2010/main" val="29113970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EA889D0F-304B-20BD-E0CC-33DB5429FF22}"/>
              </a:ext>
            </a:extLst>
          </p:cNvPr>
          <p:cNvSpPr txBox="1">
            <a:spLocks noRot="1" noChangeArrowheads="1"/>
          </p:cNvSpPr>
          <p:nvPr/>
        </p:nvSpPr>
        <p:spPr>
          <a:xfrm>
            <a:off x="998167" y="1257215"/>
            <a:ext cx="5976663" cy="777875"/>
          </a:xfrm>
          <a:prstGeom prst="rect">
            <a:avLst/>
          </a:prstGeom>
        </p:spPr>
        <p:txBody>
          <a:bodyPr>
            <a:normAutofit fontScale="97500"/>
          </a:bodyPr>
          <a:lstStyle/>
          <a:p>
            <a:pPr algn="ctr">
              <a:spcBef>
                <a:spcPct val="0"/>
              </a:spcBef>
              <a:defRPr/>
            </a:pPr>
            <a:r>
              <a:rPr lang="en-US" altLang="en-US" sz="2800" b="1" dirty="0">
                <a:latin typeface="Times New Roman" panose="02020603050405020304" pitchFamily="18" charset="0"/>
                <a:ea typeface="+mj-ea"/>
                <a:cs typeface="Times New Roman" panose="02020603050405020304" pitchFamily="18" charset="0"/>
              </a:rPr>
              <a:t>Build by Feature</a:t>
            </a:r>
            <a:endParaRPr lang="en-US" sz="2800" b="1" dirty="0">
              <a:latin typeface="Times New Roman" panose="02020603050405020304" pitchFamily="18" charset="0"/>
              <a:ea typeface="+mj-ea"/>
              <a:cs typeface="Times New Roman" panose="02020603050405020304" pitchFamily="18" charset="0"/>
            </a:endParaRPr>
          </a:p>
        </p:txBody>
      </p:sp>
      <p:sp>
        <p:nvSpPr>
          <p:cNvPr id="6" name="Content Placeholder 2">
            <a:extLst>
              <a:ext uri="{FF2B5EF4-FFF2-40B4-BE49-F238E27FC236}">
                <a16:creationId xmlns:a16="http://schemas.microsoft.com/office/drawing/2014/main" id="{CC89C778-0946-BDB3-E263-293543D11BE9}"/>
              </a:ext>
            </a:extLst>
          </p:cNvPr>
          <p:cNvSpPr txBox="1">
            <a:spLocks/>
          </p:cNvSpPr>
          <p:nvPr/>
        </p:nvSpPr>
        <p:spPr>
          <a:xfrm>
            <a:off x="845769" y="1733711"/>
            <a:ext cx="8712968" cy="33072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en-US" sz="2400" dirty="0">
              <a:latin typeface="Times New Roman" panose="02020603050405020304" pitchFamily="18" charset="0"/>
              <a:cs typeface="Times New Roman" panose="02020603050405020304" pitchFamily="18" charset="0"/>
            </a:endParaRPr>
          </a:p>
          <a:p>
            <a:pPr algn="just" defTabSz="457200">
              <a:defRPr/>
            </a:pPr>
            <a:r>
              <a:rPr lang="en-US" sz="2400" dirty="0">
                <a:solidFill>
                  <a:srgbClr val="141314"/>
                </a:solidFill>
                <a:latin typeface="Times New Roman" panose="02020603050405020304" pitchFamily="18" charset="0"/>
                <a:cs typeface="Times New Roman" panose="02020603050405020304" pitchFamily="18" charset="0"/>
              </a:rPr>
              <a:t>After a successful design inspection a per feature activity designed to produce a completed client-valued function (feature) is produced.</a:t>
            </a:r>
          </a:p>
          <a:p>
            <a:pPr marL="0" algn="just" defTabSz="457200">
              <a:defRPr/>
            </a:pPr>
            <a:endParaRPr lang="en-US" sz="2400" dirty="0">
              <a:solidFill>
                <a:srgbClr val="141314"/>
              </a:solidFill>
              <a:latin typeface="Times New Roman" panose="02020603050405020304" pitchFamily="18" charset="0"/>
              <a:cs typeface="Times New Roman" panose="02020603050405020304" pitchFamily="18" charset="0"/>
            </a:endParaRPr>
          </a:p>
          <a:p>
            <a:pPr marL="0" algn="just" defTabSz="457200">
              <a:defRPr/>
            </a:pPr>
            <a:r>
              <a:rPr lang="en-US" sz="2400" dirty="0">
                <a:solidFill>
                  <a:srgbClr val="141314"/>
                </a:solidFill>
                <a:latin typeface="Times New Roman" panose="02020603050405020304" pitchFamily="18" charset="0"/>
                <a:cs typeface="Times New Roman" panose="02020603050405020304" pitchFamily="18" charset="0"/>
              </a:rPr>
              <a:t>The class owners develop the actual code for their classes. </a:t>
            </a:r>
          </a:p>
          <a:p>
            <a:pPr marL="0" algn="just" defTabSz="457200">
              <a:defRPr/>
            </a:pPr>
            <a:endParaRPr lang="en-US" sz="2400" dirty="0">
              <a:solidFill>
                <a:srgbClr val="141314"/>
              </a:solidFill>
              <a:latin typeface="Times New Roman" panose="02020603050405020304" pitchFamily="18" charset="0"/>
              <a:cs typeface="Times New Roman" panose="02020603050405020304" pitchFamily="18" charset="0"/>
            </a:endParaRPr>
          </a:p>
          <a:p>
            <a:pPr algn="just" defTabSz="457200">
              <a:defRPr/>
            </a:pPr>
            <a:r>
              <a:rPr lang="en-US" sz="2400" dirty="0">
                <a:solidFill>
                  <a:srgbClr val="141314"/>
                </a:solidFill>
                <a:latin typeface="Times New Roman" panose="02020603050405020304" pitchFamily="18" charset="0"/>
                <a:cs typeface="Times New Roman" panose="02020603050405020304" pitchFamily="18" charset="0"/>
              </a:rPr>
              <a:t>After a unit test and a successful code inspection, the completed feature is promoted to the main build.</a:t>
            </a:r>
          </a:p>
        </p:txBody>
      </p:sp>
    </p:spTree>
    <p:extLst>
      <p:ext uri="{BB962C8B-B14F-4D97-AF65-F5344CB8AC3E}">
        <p14:creationId xmlns:p14="http://schemas.microsoft.com/office/powerpoint/2010/main" val="22618921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1620-9A44-2601-6DA3-DDB3E8FA8355}"/>
              </a:ext>
            </a:extLst>
          </p:cNvPr>
          <p:cNvSpPr>
            <a:spLocks noGrp="1"/>
          </p:cNvSpPr>
          <p:nvPr>
            <p:ph type="title"/>
          </p:nvPr>
        </p:nvSpPr>
        <p:spPr/>
        <p:txBody>
          <a:bodyPr/>
          <a:lstStyle/>
          <a:p>
            <a:r>
              <a:rPr lang="en-US" sz="3600" b="1" u="sng" dirty="0">
                <a:solidFill>
                  <a:srgbClr val="323232"/>
                </a:solidFill>
                <a:latin typeface="Times New Roman" panose="02020603050405020304" pitchFamily="18" charset="0"/>
                <a:cs typeface="Times New Roman" panose="02020603050405020304" pitchFamily="18" charset="0"/>
              </a:rPr>
              <a:t>T</a:t>
            </a:r>
            <a:r>
              <a:rPr lang="en-US" sz="3600" b="1" i="0" u="sng" dirty="0">
                <a:solidFill>
                  <a:srgbClr val="323232"/>
                </a:solidFill>
                <a:effectLst/>
                <a:latin typeface="Times New Roman" panose="02020603050405020304" pitchFamily="18" charset="0"/>
                <a:cs typeface="Times New Roman" panose="02020603050405020304" pitchFamily="18" charset="0"/>
              </a:rPr>
              <a:t>est-driven development (TDD)</a:t>
            </a:r>
            <a:br>
              <a:rPr lang="en-US" sz="3600" b="1" i="0" u="sng" dirty="0">
                <a:solidFill>
                  <a:srgbClr val="323232"/>
                </a:solidFill>
                <a:effectLst/>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BA4375C9-8B9B-9D12-C492-810D86688020}"/>
              </a:ext>
            </a:extLst>
          </p:cNvPr>
          <p:cNvSpPr>
            <a:spLocks noGrp="1"/>
          </p:cNvSpPr>
          <p:nvPr>
            <p:ph idx="1"/>
          </p:nvPr>
        </p:nvSpPr>
        <p:spPr/>
        <p:txBody>
          <a:bodyPr>
            <a:normAutofit lnSpcReduction="10000"/>
          </a:bodyPr>
          <a:lstStyle/>
          <a:p>
            <a:pPr algn="just" rtl="0" fontAlgn="base"/>
            <a:r>
              <a:rPr lang="en-US" sz="2400" b="1" i="0" dirty="0">
                <a:solidFill>
                  <a:srgbClr val="273239"/>
                </a:solidFill>
                <a:effectLst/>
                <a:highlight>
                  <a:srgbClr val="FFFFFF"/>
                </a:highlight>
                <a:latin typeface="Nunito" pitchFamily="2" charset="0"/>
              </a:rPr>
              <a:t>Test Driven Development (TDD)</a:t>
            </a:r>
            <a:r>
              <a:rPr lang="en-US" sz="2400" b="0" i="0" dirty="0">
                <a:solidFill>
                  <a:srgbClr val="273239"/>
                </a:solidFill>
                <a:effectLst/>
                <a:highlight>
                  <a:srgbClr val="FFFFFF"/>
                </a:highlight>
                <a:latin typeface="Nunito" pitchFamily="2" charset="0"/>
              </a:rPr>
              <a:t> is a software development methodology that emphasizes writing </a:t>
            </a:r>
            <a:r>
              <a:rPr lang="en-US" sz="2400" b="1" i="0" dirty="0">
                <a:solidFill>
                  <a:srgbClr val="273239"/>
                </a:solidFill>
                <a:effectLst/>
                <a:highlight>
                  <a:srgbClr val="FFFFFF"/>
                </a:highlight>
                <a:latin typeface="Nunito" pitchFamily="2" charset="0"/>
              </a:rPr>
              <a:t>tests before writing the actual code</a:t>
            </a:r>
            <a:r>
              <a:rPr lang="en-US" sz="2400" b="0" i="0" dirty="0">
                <a:solidFill>
                  <a:srgbClr val="273239"/>
                </a:solidFill>
                <a:effectLst/>
                <a:highlight>
                  <a:srgbClr val="FFFFFF"/>
                </a:highlight>
                <a:latin typeface="Nunito" pitchFamily="2" charset="0"/>
              </a:rPr>
              <a:t>. It ensures that code is always tested and functional, reducing bugs and improving code quality. In TDD, developers write </a:t>
            </a:r>
            <a:r>
              <a:rPr lang="en-US" sz="2400" b="1" i="0" dirty="0">
                <a:solidFill>
                  <a:srgbClr val="273239"/>
                </a:solidFill>
                <a:effectLst/>
                <a:highlight>
                  <a:srgbClr val="FFFFFF"/>
                </a:highlight>
                <a:latin typeface="Nunito" pitchFamily="2" charset="0"/>
              </a:rPr>
              <a:t>small, focused tests</a:t>
            </a:r>
            <a:r>
              <a:rPr lang="en-US" sz="2400" b="0" i="0" dirty="0">
                <a:solidFill>
                  <a:srgbClr val="273239"/>
                </a:solidFill>
                <a:effectLst/>
                <a:highlight>
                  <a:srgbClr val="FFFFFF"/>
                </a:highlight>
                <a:latin typeface="Nunito" pitchFamily="2" charset="0"/>
              </a:rPr>
              <a:t> that define the desired functionality, then write the minimum code necessary to pass these tests, and finally, refactor the code to improve structure and performance.</a:t>
            </a:r>
          </a:p>
          <a:p>
            <a:br>
              <a:rPr lang="en-US" dirty="0"/>
            </a:br>
            <a:endParaRPr lang="en-IN" dirty="0"/>
          </a:p>
        </p:txBody>
      </p:sp>
    </p:spTree>
    <p:extLst>
      <p:ext uri="{BB962C8B-B14F-4D97-AF65-F5344CB8AC3E}">
        <p14:creationId xmlns:p14="http://schemas.microsoft.com/office/powerpoint/2010/main" val="32987169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56" name="Straight Connector 2055">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5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54" name="Isosceles Triangle 205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9" name="Isosceles Triangle 206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70" name="Isosceles Triangle 206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21A23F62-68D1-7A3A-F50C-DDEAD66EF20B}"/>
              </a:ext>
            </a:extLst>
          </p:cNvPr>
          <p:cNvSpPr>
            <a:spLocks noGrp="1"/>
          </p:cNvSpPr>
          <p:nvPr>
            <p:ph type="title"/>
          </p:nvPr>
        </p:nvSpPr>
        <p:spPr>
          <a:xfrm>
            <a:off x="1600199" y="4571999"/>
            <a:ext cx="7673801" cy="975361"/>
          </a:xfrm>
        </p:spPr>
        <p:txBody>
          <a:bodyPr vert="horz" lIns="91440" tIns="45720" rIns="91440" bIns="45720" rtlCol="0" anchor="b">
            <a:normAutofit fontScale="90000"/>
          </a:bodyPr>
          <a:lstStyle/>
          <a:p>
            <a:br>
              <a:rPr lang="en-US" sz="4800" b="1" u="sng" dirty="0">
                <a:solidFill>
                  <a:srgbClr val="323232"/>
                </a:solidFill>
                <a:latin typeface="Times New Roman" panose="02020603050405020304" pitchFamily="18" charset="0"/>
                <a:cs typeface="Times New Roman" panose="02020603050405020304" pitchFamily="18" charset="0"/>
              </a:rPr>
            </a:br>
            <a:br>
              <a:rPr lang="en-US" sz="4800" b="1" u="sng" dirty="0">
                <a:solidFill>
                  <a:srgbClr val="323232"/>
                </a:solidFill>
                <a:latin typeface="Times New Roman" panose="02020603050405020304" pitchFamily="18" charset="0"/>
                <a:cs typeface="Times New Roman" panose="02020603050405020304" pitchFamily="18" charset="0"/>
              </a:rPr>
            </a:br>
            <a:br>
              <a:rPr lang="en-US" sz="4800" b="1" u="sng" dirty="0">
                <a:solidFill>
                  <a:srgbClr val="323232"/>
                </a:solidFill>
                <a:latin typeface="Times New Roman" panose="02020603050405020304" pitchFamily="18" charset="0"/>
                <a:cs typeface="Times New Roman" panose="02020603050405020304" pitchFamily="18" charset="0"/>
              </a:rPr>
            </a:br>
            <a:r>
              <a:rPr lang="en-US" sz="4800" b="1" u="sng" dirty="0">
                <a:solidFill>
                  <a:srgbClr val="323232"/>
                </a:solidFill>
                <a:latin typeface="Times New Roman" panose="02020603050405020304" pitchFamily="18" charset="0"/>
                <a:cs typeface="Times New Roman" panose="02020603050405020304" pitchFamily="18" charset="0"/>
              </a:rPr>
              <a:t>T</a:t>
            </a:r>
            <a:r>
              <a:rPr lang="en-US" sz="4800" b="1" i="0" u="sng" dirty="0">
                <a:solidFill>
                  <a:srgbClr val="323232"/>
                </a:solidFill>
                <a:effectLst/>
                <a:latin typeface="Times New Roman" panose="02020603050405020304" pitchFamily="18" charset="0"/>
                <a:cs typeface="Times New Roman" panose="02020603050405020304" pitchFamily="18" charset="0"/>
              </a:rPr>
              <a:t>est-driven development (TDD)</a:t>
            </a:r>
            <a:br>
              <a:rPr lang="en-US" sz="4800" b="1" i="0" u="sng" dirty="0">
                <a:solidFill>
                  <a:srgbClr val="323232"/>
                </a:solidFill>
                <a:effectLst/>
                <a:latin typeface="Times New Roman" panose="02020603050405020304" pitchFamily="18" charset="0"/>
                <a:cs typeface="Times New Roman" panose="02020603050405020304" pitchFamily="18" charset="0"/>
              </a:rPr>
            </a:br>
            <a:endParaRPr lang="en-US" sz="4800" kern="1200" dirty="0">
              <a:solidFill>
                <a:schemeClr val="accent1"/>
              </a:solidFill>
              <a:latin typeface="+mj-lt"/>
              <a:ea typeface="+mj-ea"/>
              <a:cs typeface="+mj-cs"/>
            </a:endParaRPr>
          </a:p>
        </p:txBody>
      </p:sp>
      <p:pic>
        <p:nvPicPr>
          <p:cNvPr id="2050" name="Picture 2" descr="Test-Driven Development ...">
            <a:extLst>
              <a:ext uri="{FF2B5EF4-FFF2-40B4-BE49-F238E27FC236}">
                <a16:creationId xmlns:a16="http://schemas.microsoft.com/office/drawing/2014/main" id="{0DE39609-0D4B-FA1E-7A03-13C5852713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00201" y="609600"/>
            <a:ext cx="5099299" cy="3642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6018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8C7B6C5-AF6C-A19C-5CD5-61BC9CEDFAE3}"/>
              </a:ext>
            </a:extLst>
          </p:cNvPr>
          <p:cNvSpPr txBox="1">
            <a:spLocks noRot="1" noChangeArrowheads="1"/>
          </p:cNvSpPr>
          <p:nvPr/>
        </p:nvSpPr>
        <p:spPr>
          <a:xfrm>
            <a:off x="795427" y="734401"/>
            <a:ext cx="5976663" cy="777875"/>
          </a:xfrm>
          <a:prstGeom prst="rect">
            <a:avLst/>
          </a:prstGeom>
        </p:spPr>
        <p:txBody>
          <a:bodyPr>
            <a:normAutofit fontScale="97500"/>
          </a:bodyPr>
          <a:lstStyle/>
          <a:p>
            <a:pPr algn="ctr">
              <a:spcBef>
                <a:spcPct val="0"/>
              </a:spcBef>
              <a:defRPr/>
            </a:pPr>
            <a:r>
              <a:rPr lang="en-US" sz="2800" b="1" u="sng" dirty="0">
                <a:solidFill>
                  <a:srgbClr val="323232"/>
                </a:solidFill>
                <a:latin typeface="Times New Roman" panose="02020603050405020304" pitchFamily="18" charset="0"/>
                <a:cs typeface="Times New Roman" panose="02020603050405020304" pitchFamily="18" charset="0"/>
              </a:rPr>
              <a:t>T</a:t>
            </a:r>
            <a:r>
              <a:rPr lang="en-US" sz="2800" b="1" i="0" u="sng" dirty="0">
                <a:solidFill>
                  <a:srgbClr val="323232"/>
                </a:solidFill>
                <a:effectLst/>
                <a:latin typeface="Times New Roman" panose="02020603050405020304" pitchFamily="18" charset="0"/>
                <a:cs typeface="Times New Roman" panose="02020603050405020304" pitchFamily="18" charset="0"/>
              </a:rPr>
              <a:t>est-driven development (TDD)</a:t>
            </a:r>
          </a:p>
          <a:p>
            <a:pPr algn="ctr">
              <a:spcBef>
                <a:spcPct val="0"/>
              </a:spcBef>
              <a:defRPr/>
            </a:pPr>
            <a:endParaRPr lang="en-US" sz="2700" b="1" dirty="0">
              <a:latin typeface="Times New Roman" panose="02020603050405020304" pitchFamily="18" charset="0"/>
              <a:ea typeface="+mj-ea"/>
              <a:cs typeface="Times New Roman" panose="02020603050405020304" pitchFamily="18" charset="0"/>
            </a:endParaRPr>
          </a:p>
        </p:txBody>
      </p:sp>
      <p:sp>
        <p:nvSpPr>
          <p:cNvPr id="4" name="Content Placeholder 2">
            <a:extLst>
              <a:ext uri="{FF2B5EF4-FFF2-40B4-BE49-F238E27FC236}">
                <a16:creationId xmlns:a16="http://schemas.microsoft.com/office/drawing/2014/main" id="{7E18C0A1-C2DC-55FD-5811-E9FEDD738FD8}"/>
              </a:ext>
            </a:extLst>
          </p:cNvPr>
          <p:cNvSpPr txBox="1">
            <a:spLocks/>
          </p:cNvSpPr>
          <p:nvPr/>
        </p:nvSpPr>
        <p:spPr>
          <a:xfrm>
            <a:off x="927175" y="1535721"/>
            <a:ext cx="8345779" cy="430237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en-US" sz="2400" dirty="0">
              <a:latin typeface="Times New Roman" panose="02020603050405020304" pitchFamily="18" charset="0"/>
              <a:cs typeface="Times New Roman" panose="02020603050405020304" pitchFamily="18" charset="0"/>
            </a:endParaRPr>
          </a:p>
          <a:p>
            <a:pPr algn="just" defTabSz="457200">
              <a:defRPr/>
            </a:pPr>
            <a:r>
              <a:rPr lang="en-US" sz="2400" dirty="0">
                <a:solidFill>
                  <a:srgbClr val="141314"/>
                </a:solidFill>
                <a:latin typeface="Times New Roman" panose="02020603050405020304" pitchFamily="18" charset="0"/>
                <a:cs typeface="Times New Roman" panose="02020603050405020304" pitchFamily="18" charset="0"/>
              </a:rPr>
              <a:t>Test-driven development (TDD), also called test-driven design, is a method of implementing software programming that interlaces </a:t>
            </a:r>
            <a:r>
              <a:rPr lang="en-US" sz="2400" dirty="0">
                <a:solidFill>
                  <a:srgbClr val="141314"/>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unit testing</a:t>
            </a:r>
            <a:r>
              <a:rPr lang="en-US" sz="2400" dirty="0">
                <a:solidFill>
                  <a:srgbClr val="141314"/>
                </a:solidFill>
                <a:latin typeface="Times New Roman" panose="02020603050405020304" pitchFamily="18" charset="0"/>
                <a:cs typeface="Times New Roman" panose="02020603050405020304" pitchFamily="18" charset="0"/>
              </a:rPr>
              <a:t>, programming and refactoring on </a:t>
            </a:r>
            <a:r>
              <a:rPr lang="en-US" sz="2400" dirty="0">
                <a:solidFill>
                  <a:srgbClr val="141314"/>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source code</a:t>
            </a:r>
            <a:r>
              <a:rPr lang="en-US" sz="2400" dirty="0">
                <a:solidFill>
                  <a:srgbClr val="141314"/>
                </a:solidFill>
                <a:latin typeface="Times New Roman" panose="02020603050405020304" pitchFamily="18" charset="0"/>
                <a:cs typeface="Times New Roman" panose="02020603050405020304" pitchFamily="18" charset="0"/>
              </a:rPr>
              <a:t>.</a:t>
            </a:r>
          </a:p>
          <a:p>
            <a:pPr algn="just" defTabSz="457200">
              <a:defRPr/>
            </a:pPr>
            <a:endParaRPr lang="en-US" sz="2400" dirty="0">
              <a:solidFill>
                <a:srgbClr val="141314"/>
              </a:solidFill>
              <a:latin typeface="Times New Roman" panose="02020603050405020304" pitchFamily="18" charset="0"/>
              <a:cs typeface="Times New Roman" panose="02020603050405020304" pitchFamily="18" charset="0"/>
            </a:endParaRPr>
          </a:p>
          <a:p>
            <a:pPr algn="just" defTabSz="457200">
              <a:defRPr/>
            </a:pPr>
            <a:r>
              <a:rPr lang="en-US" sz="2400" dirty="0">
                <a:solidFill>
                  <a:srgbClr val="141314"/>
                </a:solidFill>
                <a:latin typeface="Times New Roman" panose="02020603050405020304" pitchFamily="18" charset="0"/>
                <a:cs typeface="Times New Roman" panose="02020603050405020304" pitchFamily="18" charset="0"/>
              </a:rPr>
              <a:t>Test-driven development was introduced as part of a larger software design paradigm known as </a:t>
            </a:r>
            <a:r>
              <a:rPr lang="en-US" sz="2400" dirty="0">
                <a:solidFill>
                  <a:srgbClr val="141314"/>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Extreme Programming (XP)</a:t>
            </a:r>
            <a:r>
              <a:rPr lang="en-US" sz="2400" dirty="0">
                <a:solidFill>
                  <a:srgbClr val="141314"/>
                </a:solidFill>
                <a:latin typeface="Times New Roman" panose="02020603050405020304" pitchFamily="18" charset="0"/>
                <a:cs typeface="Times New Roman" panose="02020603050405020304" pitchFamily="18" charset="0"/>
              </a:rPr>
              <a:t>, which is part of the Agile software development methodology.</a:t>
            </a:r>
          </a:p>
          <a:p>
            <a:pPr marL="0" algn="just" defTabSz="457200">
              <a:defRPr/>
            </a:pPr>
            <a:endParaRPr lang="en-US" sz="2400"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06215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402E9C-50E5-1FC5-8143-696703960394}"/>
              </a:ext>
            </a:extLst>
          </p:cNvPr>
          <p:cNvSpPr txBox="1"/>
          <p:nvPr/>
        </p:nvSpPr>
        <p:spPr>
          <a:xfrm>
            <a:off x="769405" y="512150"/>
            <a:ext cx="8712967" cy="461665"/>
          </a:xfrm>
          <a:prstGeom prst="rect">
            <a:avLst/>
          </a:prstGeom>
          <a:noFill/>
        </p:spPr>
        <p:txBody>
          <a:bodyPr wrap="square">
            <a:spAutoFit/>
          </a:bodyPr>
          <a:lstStyle/>
          <a:p>
            <a:pPr algn="ctr">
              <a:spcBef>
                <a:spcPct val="0"/>
              </a:spcBef>
              <a:defRPr/>
            </a:pPr>
            <a:r>
              <a:rPr lang="en-US" sz="2400" b="1" i="0" u="sng" dirty="0">
                <a:solidFill>
                  <a:srgbClr val="323232"/>
                </a:solidFill>
                <a:effectLst/>
                <a:latin typeface="Times New Roman" panose="02020603050405020304" pitchFamily="18" charset="0"/>
                <a:cs typeface="Times New Roman" panose="02020603050405020304" pitchFamily="18" charset="0"/>
              </a:rPr>
              <a:t>Steps of the test-driven development approach</a:t>
            </a:r>
          </a:p>
        </p:txBody>
      </p:sp>
      <p:sp>
        <p:nvSpPr>
          <p:cNvPr id="5" name="Content Placeholder 2">
            <a:extLst>
              <a:ext uri="{FF2B5EF4-FFF2-40B4-BE49-F238E27FC236}">
                <a16:creationId xmlns:a16="http://schemas.microsoft.com/office/drawing/2014/main" id="{0B8880DD-343D-E54B-F9F0-0039E11AD481}"/>
              </a:ext>
            </a:extLst>
          </p:cNvPr>
          <p:cNvSpPr txBox="1">
            <a:spLocks/>
          </p:cNvSpPr>
          <p:nvPr/>
        </p:nvSpPr>
        <p:spPr>
          <a:xfrm>
            <a:off x="628729" y="1148862"/>
            <a:ext cx="8866964" cy="53105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defTabSz="457200">
              <a:defRPr/>
            </a:pPr>
            <a:r>
              <a:rPr lang="en-US" sz="2000" dirty="0">
                <a:solidFill>
                  <a:srgbClr val="141314"/>
                </a:solidFill>
                <a:latin typeface="Times New Roman" panose="02020603050405020304" pitchFamily="18" charset="0"/>
                <a:cs typeface="Times New Roman" panose="02020603050405020304" pitchFamily="18" charset="0"/>
              </a:rPr>
              <a:t>Before any new code is written, the programmer must first create a failing unit test. Then, the programmer creates just enough code to satisfy that requirement. Once the test is passing, the programmer may refactor the design, making improvements without changing the behavior.</a:t>
            </a:r>
          </a:p>
          <a:p>
            <a:pPr algn="just" defTabSz="457200">
              <a:defRPr/>
            </a:pPr>
            <a:endParaRPr lang="en-US" sz="2000" dirty="0">
              <a:solidFill>
                <a:srgbClr val="141314"/>
              </a:solidFill>
              <a:latin typeface="Times New Roman" panose="02020603050405020304" pitchFamily="18" charset="0"/>
              <a:cs typeface="Times New Roman" panose="02020603050405020304" pitchFamily="18" charset="0"/>
            </a:endParaRPr>
          </a:p>
          <a:p>
            <a:pPr algn="just" defTabSz="457200">
              <a:defRPr/>
            </a:pPr>
            <a:r>
              <a:rPr lang="en-US" sz="2000" dirty="0">
                <a:solidFill>
                  <a:srgbClr val="141314"/>
                </a:solidFill>
                <a:latin typeface="Times New Roman" panose="02020603050405020304" pitchFamily="18" charset="0"/>
                <a:cs typeface="Times New Roman" panose="02020603050405020304" pitchFamily="18" charset="0"/>
              </a:rPr>
              <a:t>While TDD focuses on the programmer interactions at the unit level, there are other popular methods, such as </a:t>
            </a:r>
            <a:r>
              <a:rPr lang="en-US" sz="2000" u="sng" dirty="0">
                <a:solidFill>
                  <a:schemeClr val="accent1"/>
                </a:solidFill>
                <a:latin typeface="Times New Roman" panose="02020603050405020304" pitchFamily="18" charset="0"/>
                <a:cs typeface="Times New Roman" panose="02020603050405020304" pitchFamily="18" charset="0"/>
              </a:rPr>
              <a:t>Acceptance-Test-Driven Development (ATDD) </a:t>
            </a:r>
            <a:r>
              <a:rPr lang="en-US" sz="2000" dirty="0">
                <a:solidFill>
                  <a:srgbClr val="141314"/>
                </a:solidFill>
                <a:latin typeface="Times New Roman" panose="02020603050405020304" pitchFamily="18" charset="0"/>
                <a:cs typeface="Times New Roman" panose="02020603050405020304" pitchFamily="18" charset="0"/>
              </a:rPr>
              <a:t>or </a:t>
            </a:r>
            <a:r>
              <a:rPr lang="en-US" sz="2000" u="sng" dirty="0">
                <a:solidFill>
                  <a:schemeClr val="accent1"/>
                </a:solidFill>
                <a:latin typeface="Times New Roman" panose="02020603050405020304" pitchFamily="18" charset="0"/>
                <a:cs typeface="Times New Roman" panose="02020603050405020304" pitchFamily="18" charset="0"/>
              </a:rPr>
              <a:t>B</a:t>
            </a:r>
            <a:r>
              <a:rPr lang="en-US" sz="2000" u="sng" dirty="0">
                <a:solidFill>
                  <a:schemeClr val="accent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e</a:t>
            </a:r>
            <a:r>
              <a:rPr lang="en-US" sz="2000" dirty="0">
                <a:solidFill>
                  <a:srgbClr val="141314"/>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havior-Driven Development (BDD)</a:t>
            </a:r>
            <a:r>
              <a:rPr lang="en-US" sz="2000" dirty="0">
                <a:solidFill>
                  <a:srgbClr val="141314"/>
                </a:solidFill>
                <a:latin typeface="Times New Roman" panose="02020603050405020304" pitchFamily="18" charset="0"/>
                <a:cs typeface="Times New Roman" panose="02020603050405020304" pitchFamily="18" charset="0"/>
              </a:rPr>
              <a:t>, which focus on tests that can be understood by customers.</a:t>
            </a:r>
          </a:p>
          <a:p>
            <a:pPr algn="just" defTabSz="457200">
              <a:defRPr/>
            </a:pPr>
            <a:endParaRPr lang="en-US" sz="2000" dirty="0">
              <a:solidFill>
                <a:srgbClr val="141314"/>
              </a:solidFill>
              <a:latin typeface="Times New Roman" panose="02020603050405020304" pitchFamily="18" charset="0"/>
              <a:cs typeface="Times New Roman" panose="02020603050405020304" pitchFamily="18" charset="0"/>
            </a:endParaRPr>
          </a:p>
          <a:p>
            <a:pPr algn="just" defTabSz="457200">
              <a:defRPr/>
            </a:pPr>
            <a:r>
              <a:rPr lang="en-US" sz="2000" dirty="0">
                <a:solidFill>
                  <a:srgbClr val="141314"/>
                </a:solidFill>
                <a:latin typeface="Times New Roman" panose="02020603050405020304" pitchFamily="18" charset="0"/>
                <a:cs typeface="Times New Roman" panose="02020603050405020304" pitchFamily="18" charset="0"/>
              </a:rPr>
              <a:t>These methods involve creating concrete examples as tests in collaboration between the technical staff and customer before the code is created, and then running the tests after the code is created to demonstrate the code is implemented. Having the tests known upfront improves first-time quality.</a:t>
            </a:r>
          </a:p>
          <a:p>
            <a:pPr algn="just" defTabSz="457200">
              <a:defRPr/>
            </a:pPr>
            <a:endParaRPr lang="en-US" sz="2000" dirty="0">
              <a:solidFill>
                <a:srgbClr val="141314"/>
              </a:solidFill>
              <a:latin typeface="Times New Roman" panose="02020603050405020304" pitchFamily="18" charset="0"/>
              <a:cs typeface="Times New Roman" panose="02020603050405020304" pitchFamily="18" charset="0"/>
            </a:endParaRPr>
          </a:p>
          <a:p>
            <a:pPr marL="0" indent="0">
              <a:buNone/>
              <a:defRPr/>
            </a:pPr>
            <a:endParaRPr lang="en-US" sz="2000" dirty="0">
              <a:latin typeface="Times New Roman" panose="02020603050405020304" pitchFamily="18" charset="0"/>
              <a:cs typeface="Times New Roman" panose="02020603050405020304" pitchFamily="18" charset="0"/>
            </a:endParaRPr>
          </a:p>
          <a:p>
            <a:pPr marL="0" algn="just">
              <a:defRPr/>
            </a:pPr>
            <a:endParaRPr lang="en-US" altLang="en-US" sz="2000"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05899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02FA-A87A-CB1C-9A97-2A717F8DD39C}"/>
              </a:ext>
            </a:extLst>
          </p:cNvPr>
          <p:cNvSpPr>
            <a:spLocks noGrp="1"/>
          </p:cNvSpPr>
          <p:nvPr>
            <p:ph type="title"/>
          </p:nvPr>
        </p:nvSpPr>
        <p:spPr/>
        <p:txBody>
          <a:bodyPr/>
          <a:lstStyle/>
          <a:p>
            <a:r>
              <a:rPr lang="en-IN" dirty="0"/>
              <a:t>--CONTINUE</a:t>
            </a:r>
          </a:p>
        </p:txBody>
      </p:sp>
      <p:sp>
        <p:nvSpPr>
          <p:cNvPr id="3" name="Content Placeholder 2">
            <a:extLst>
              <a:ext uri="{FF2B5EF4-FFF2-40B4-BE49-F238E27FC236}">
                <a16:creationId xmlns:a16="http://schemas.microsoft.com/office/drawing/2014/main" id="{A6453FA1-581A-958F-4230-036F9D16F393}"/>
              </a:ext>
            </a:extLst>
          </p:cNvPr>
          <p:cNvSpPr>
            <a:spLocks noGrp="1"/>
          </p:cNvSpPr>
          <p:nvPr>
            <p:ph idx="1"/>
          </p:nvPr>
        </p:nvSpPr>
        <p:spPr/>
        <p:txBody>
          <a:bodyPr>
            <a:normAutofit fontScale="85000" lnSpcReduction="20000"/>
          </a:bodyPr>
          <a:lstStyle/>
          <a:p>
            <a:pPr algn="just"/>
            <a:r>
              <a:rPr lang="en-US" sz="2400" dirty="0">
                <a:solidFill>
                  <a:srgbClr val="141314"/>
                </a:solidFill>
                <a:latin typeface="Times New Roman" panose="02020603050405020304" pitchFamily="18" charset="0"/>
                <a:cs typeface="Times New Roman" panose="02020603050405020304" pitchFamily="18" charset="0"/>
              </a:rPr>
              <a:t>ATDD and BDD require developers, testers and the business side to collaborate to imagine and discuss the software and its implications before the code is created.</a:t>
            </a:r>
          </a:p>
          <a:p>
            <a:pPr algn="just"/>
            <a:endParaRPr lang="en-US" sz="2400" b="0" i="0" dirty="0">
              <a:solidFill>
                <a:srgbClr val="4D5156"/>
              </a:solidFill>
              <a:effectLst/>
              <a:latin typeface="+mj-lt"/>
            </a:endParaRPr>
          </a:p>
          <a:p>
            <a:pPr algn="just"/>
            <a:r>
              <a:rPr lang="en-US" sz="2400" b="0" i="0" dirty="0">
                <a:solidFill>
                  <a:srgbClr val="4D5156"/>
                </a:solidFill>
                <a:effectLst/>
                <a:latin typeface="+mj-lt"/>
              </a:rPr>
              <a:t>Behavior-driven development (BDD) is </a:t>
            </a:r>
            <a:r>
              <a:rPr lang="en-US" sz="2400" b="0" i="0" dirty="0">
                <a:solidFill>
                  <a:srgbClr val="040C28"/>
                </a:solidFill>
                <a:effectLst/>
                <a:latin typeface="+mj-lt"/>
              </a:rPr>
              <a:t>an Agile software development methodology in which an application is documented and designed around the behavior a user expects to experience when interacting with it</a:t>
            </a:r>
            <a:r>
              <a:rPr lang="en-US" sz="2400" b="0" i="0" dirty="0">
                <a:solidFill>
                  <a:srgbClr val="4D5156"/>
                </a:solidFill>
                <a:effectLst/>
                <a:latin typeface="+mj-lt"/>
              </a:rPr>
              <a:t>.</a:t>
            </a:r>
          </a:p>
          <a:p>
            <a:pPr algn="just"/>
            <a:endParaRPr lang="en-US" sz="2400" b="0" i="0" dirty="0">
              <a:solidFill>
                <a:srgbClr val="4D5156"/>
              </a:solidFill>
              <a:effectLst/>
              <a:latin typeface="+mj-lt"/>
            </a:endParaRPr>
          </a:p>
          <a:p>
            <a:pPr algn="just"/>
            <a:r>
              <a:rPr lang="en-US" sz="2400" b="0" i="0" dirty="0">
                <a:solidFill>
                  <a:srgbClr val="2D3846"/>
                </a:solidFill>
                <a:effectLst/>
                <a:latin typeface="+mj-lt"/>
              </a:rPr>
              <a:t>TDD or Test-Driven Development is a process for when you write and run your tests. Following it makes it possible to have a very high test-coverage. Test-coverage refers to the percentage of your code that is tested automatically.</a:t>
            </a:r>
            <a:endParaRPr lang="en-IN" sz="2400" dirty="0">
              <a:latin typeface="+mj-lt"/>
            </a:endParaRPr>
          </a:p>
        </p:txBody>
      </p:sp>
    </p:spTree>
    <p:extLst>
      <p:ext uri="{BB962C8B-B14F-4D97-AF65-F5344CB8AC3E}">
        <p14:creationId xmlns:p14="http://schemas.microsoft.com/office/powerpoint/2010/main" val="27679842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0CDA546-5B5C-92DE-E699-4F6EEF8C1E98}"/>
              </a:ext>
            </a:extLst>
          </p:cNvPr>
          <p:cNvSpPr txBox="1">
            <a:spLocks noRot="1" noChangeArrowheads="1"/>
          </p:cNvSpPr>
          <p:nvPr/>
        </p:nvSpPr>
        <p:spPr>
          <a:xfrm>
            <a:off x="609237" y="766434"/>
            <a:ext cx="5976663" cy="777875"/>
          </a:xfrm>
          <a:prstGeom prst="rect">
            <a:avLst/>
          </a:prstGeom>
        </p:spPr>
        <p:txBody>
          <a:bodyPr>
            <a:normAutofit fontScale="97500"/>
          </a:bodyPr>
          <a:lstStyle/>
          <a:p>
            <a:pPr>
              <a:spcBef>
                <a:spcPct val="0"/>
              </a:spcBef>
              <a:defRPr/>
            </a:pPr>
            <a:r>
              <a:rPr lang="en-US" sz="2800" b="1" i="0" u="sng" dirty="0">
                <a:solidFill>
                  <a:srgbClr val="323232"/>
                </a:solidFill>
                <a:effectLst/>
                <a:latin typeface="Times New Roman" panose="02020603050405020304" pitchFamily="18" charset="0"/>
                <a:cs typeface="Times New Roman" panose="02020603050405020304" pitchFamily="18" charset="0"/>
              </a:rPr>
              <a:t>Advantages of TDD</a:t>
            </a:r>
          </a:p>
          <a:p>
            <a:pPr>
              <a:spcBef>
                <a:spcPct val="0"/>
              </a:spcBef>
              <a:defRPr/>
            </a:pPr>
            <a:endParaRPr lang="en-US" sz="2800" b="1" i="0" dirty="0">
              <a:solidFill>
                <a:srgbClr val="323232"/>
              </a:solidFill>
              <a:effectLst/>
              <a:latin typeface="Times New Roman" panose="02020603050405020304" pitchFamily="18" charset="0"/>
              <a:cs typeface="Times New Roman" panose="02020603050405020304" pitchFamily="18" charset="0"/>
            </a:endParaRPr>
          </a:p>
          <a:p>
            <a:pPr>
              <a:spcBef>
                <a:spcPct val="0"/>
              </a:spcBef>
              <a:defRPr/>
            </a:pPr>
            <a:endParaRPr lang="en-US" sz="2800" b="1" i="0" dirty="0">
              <a:solidFill>
                <a:srgbClr val="323232"/>
              </a:solidFill>
              <a:effectLst/>
              <a:latin typeface="Times New Roman" panose="02020603050405020304" pitchFamily="18" charset="0"/>
              <a:cs typeface="Times New Roman" panose="02020603050405020304" pitchFamily="18" charset="0"/>
            </a:endParaRPr>
          </a:p>
          <a:p>
            <a:pPr>
              <a:spcBef>
                <a:spcPct val="0"/>
              </a:spcBef>
              <a:defRPr/>
            </a:pPr>
            <a:endParaRPr lang="en-US" sz="2700" b="1" dirty="0">
              <a:latin typeface="Times New Roman" panose="02020603050405020304" pitchFamily="18" charset="0"/>
              <a:ea typeface="+mj-ea"/>
              <a:cs typeface="Times New Roman" panose="02020603050405020304" pitchFamily="18" charset="0"/>
            </a:endParaRPr>
          </a:p>
        </p:txBody>
      </p:sp>
      <p:sp>
        <p:nvSpPr>
          <p:cNvPr id="4" name="Content Placeholder 2">
            <a:extLst>
              <a:ext uri="{FF2B5EF4-FFF2-40B4-BE49-F238E27FC236}">
                <a16:creationId xmlns:a16="http://schemas.microsoft.com/office/drawing/2014/main" id="{020518A5-C8E4-0930-880B-2BF857325064}"/>
              </a:ext>
            </a:extLst>
          </p:cNvPr>
          <p:cNvSpPr txBox="1">
            <a:spLocks/>
          </p:cNvSpPr>
          <p:nvPr/>
        </p:nvSpPr>
        <p:spPr>
          <a:xfrm>
            <a:off x="931458" y="1413280"/>
            <a:ext cx="8869033" cy="482339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dirty="0">
                <a:solidFill>
                  <a:srgbClr val="141314"/>
                </a:solidFill>
                <a:latin typeface="Times New Roman" panose="02020603050405020304" pitchFamily="18" charset="0"/>
                <a:cs typeface="Times New Roman" panose="02020603050405020304" pitchFamily="18" charset="0"/>
              </a:rPr>
              <a:t>Test-Driven Development can produce applications of high quality in less time than is possible with older methods. Proper implementation of TDD requires the developers and testers to accurately anticipate how the application and its features will be used in the real world.</a:t>
            </a:r>
          </a:p>
          <a:p>
            <a:pPr algn="just"/>
            <a:endParaRPr lang="en-US" sz="2400" dirty="0">
              <a:solidFill>
                <a:srgbClr val="141314"/>
              </a:solidFill>
              <a:latin typeface="Times New Roman" panose="02020603050405020304" pitchFamily="18" charset="0"/>
              <a:cs typeface="Times New Roman" panose="02020603050405020304" pitchFamily="18" charset="0"/>
            </a:endParaRPr>
          </a:p>
          <a:p>
            <a:pPr algn="just"/>
            <a:r>
              <a:rPr lang="en-US" sz="2400" dirty="0">
                <a:solidFill>
                  <a:srgbClr val="141314"/>
                </a:solidFill>
                <a:latin typeface="Times New Roman" panose="02020603050405020304" pitchFamily="18" charset="0"/>
                <a:cs typeface="Times New Roman" panose="02020603050405020304" pitchFamily="18" charset="0"/>
              </a:rPr>
              <a:t>TDD creates a </a:t>
            </a:r>
            <a:r>
              <a:rPr lang="en-US" sz="2400" dirty="0">
                <a:solidFill>
                  <a:srgbClr val="141314"/>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regression-test</a:t>
            </a:r>
            <a:r>
              <a:rPr lang="en-US" sz="2400" dirty="0">
                <a:solidFill>
                  <a:srgbClr val="141314"/>
                </a:solidFill>
                <a:latin typeface="Times New Roman" panose="02020603050405020304" pitchFamily="18" charset="0"/>
                <a:cs typeface="Times New Roman" panose="02020603050405020304" pitchFamily="18" charset="0"/>
              </a:rPr>
              <a:t> suite as a side effect that can minimize human manual testing, while finding problems earlier, leading to quicker fixes. The methodical nature of TDD ensures much higher coverage and first-time quality. Because tests are conducted from the very beginning of the design cycle, time and money spent in </a:t>
            </a:r>
            <a:r>
              <a:rPr lang="en-US" sz="2400" dirty="0">
                <a:solidFill>
                  <a:srgbClr val="141314"/>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debugging</a:t>
            </a:r>
            <a:r>
              <a:rPr lang="en-US" sz="2400" dirty="0">
                <a:solidFill>
                  <a:srgbClr val="141314"/>
                </a:solidFill>
                <a:latin typeface="Times New Roman" panose="02020603050405020304" pitchFamily="18" charset="0"/>
                <a:cs typeface="Times New Roman" panose="02020603050405020304" pitchFamily="18" charset="0"/>
              </a:rPr>
              <a:t> at later stages is minimized.</a:t>
            </a:r>
          </a:p>
          <a:p>
            <a:pPr marL="0" indent="0">
              <a:buNone/>
              <a:defRPr/>
            </a:pPr>
            <a:endParaRPr lang="en-US" sz="2400" dirty="0">
              <a:latin typeface="Times New Roman" panose="02020603050405020304" pitchFamily="18" charset="0"/>
              <a:cs typeface="Times New Roman" panose="02020603050405020304" pitchFamily="18" charset="0"/>
            </a:endParaRPr>
          </a:p>
          <a:p>
            <a:pPr marL="0" algn="just">
              <a:defRPr/>
            </a:pPr>
            <a:endParaRPr lang="en-US" altLang="en-US" sz="2400"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0241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0B10AD3-7E40-5696-6921-2BA3A977B39D}"/>
              </a:ext>
            </a:extLst>
          </p:cNvPr>
          <p:cNvSpPr txBox="1">
            <a:spLocks noRot="1" noChangeArrowheads="1"/>
          </p:cNvSpPr>
          <p:nvPr/>
        </p:nvSpPr>
        <p:spPr>
          <a:xfrm>
            <a:off x="739570" y="733691"/>
            <a:ext cx="5976663" cy="777875"/>
          </a:xfrm>
          <a:prstGeom prst="rect">
            <a:avLst/>
          </a:prstGeom>
        </p:spPr>
        <p:txBody>
          <a:bodyPr>
            <a:normAutofit fontScale="97500"/>
          </a:bodyPr>
          <a:lstStyle/>
          <a:p>
            <a:pPr>
              <a:spcBef>
                <a:spcPct val="0"/>
              </a:spcBef>
              <a:defRPr/>
            </a:pPr>
            <a:r>
              <a:rPr lang="en-US" sz="2800" b="1" u="sng" dirty="0">
                <a:solidFill>
                  <a:srgbClr val="323232"/>
                </a:solidFill>
                <a:latin typeface="Times New Roman" panose="02020603050405020304" pitchFamily="18" charset="0"/>
                <a:cs typeface="Times New Roman" panose="02020603050405020304" pitchFamily="18" charset="0"/>
              </a:rPr>
              <a:t>Disadvantages</a:t>
            </a:r>
            <a:r>
              <a:rPr lang="en-US" sz="2800" b="1" u="sng" dirty="0">
                <a:solidFill>
                  <a:srgbClr val="323232"/>
                </a:solidFill>
                <a:latin typeface="Arial" panose="020B0604020202020204" pitchFamily="34" charset="0"/>
              </a:rPr>
              <a:t> of TDD</a:t>
            </a:r>
          </a:p>
          <a:p>
            <a:pPr>
              <a:spcBef>
                <a:spcPct val="0"/>
              </a:spcBef>
              <a:defRPr/>
            </a:pPr>
            <a:endParaRPr lang="en-US" sz="2800" b="1" i="0" dirty="0">
              <a:solidFill>
                <a:srgbClr val="323232"/>
              </a:solidFill>
              <a:effectLst/>
              <a:latin typeface="Arial" panose="020B0604020202020204" pitchFamily="34" charset="0"/>
            </a:endParaRPr>
          </a:p>
          <a:p>
            <a:pPr>
              <a:spcBef>
                <a:spcPct val="0"/>
              </a:spcBef>
              <a:defRPr/>
            </a:pPr>
            <a:endParaRPr lang="en-US" sz="2800" b="1" i="0" dirty="0">
              <a:solidFill>
                <a:srgbClr val="323232"/>
              </a:solidFill>
              <a:effectLst/>
              <a:latin typeface="Arial" panose="020B0604020202020204" pitchFamily="34" charset="0"/>
            </a:endParaRPr>
          </a:p>
          <a:p>
            <a:pPr>
              <a:spcBef>
                <a:spcPct val="0"/>
              </a:spcBef>
              <a:defRPr/>
            </a:pPr>
            <a:endParaRPr lang="en-US" sz="2700" b="1" dirty="0">
              <a:latin typeface="+mj-lt"/>
              <a:ea typeface="+mj-ea"/>
              <a:cs typeface="+mj-cs"/>
            </a:endParaRPr>
          </a:p>
        </p:txBody>
      </p:sp>
      <p:sp>
        <p:nvSpPr>
          <p:cNvPr id="4" name="Content Placeholder 2">
            <a:extLst>
              <a:ext uri="{FF2B5EF4-FFF2-40B4-BE49-F238E27FC236}">
                <a16:creationId xmlns:a16="http://schemas.microsoft.com/office/drawing/2014/main" id="{F8C7FA1A-2E2B-AE02-7407-C33AC0348908}"/>
              </a:ext>
            </a:extLst>
          </p:cNvPr>
          <p:cNvSpPr txBox="1">
            <a:spLocks/>
          </p:cNvSpPr>
          <p:nvPr/>
        </p:nvSpPr>
        <p:spPr>
          <a:xfrm>
            <a:off x="990036" y="1557747"/>
            <a:ext cx="8712968" cy="48245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000" dirty="0">
                <a:solidFill>
                  <a:srgbClr val="141314"/>
                </a:solidFill>
                <a:latin typeface="Times New Roman" panose="02020603050405020304" pitchFamily="18" charset="0"/>
                <a:cs typeface="Times New Roman" panose="02020603050405020304" pitchFamily="18" charset="0"/>
              </a:rPr>
              <a:t>TDD requires considerable skill to be successful, especially at the unit level. Many legacy systems are simply not created with unit testing in mind, making isolation of components in order to test impossible.</a:t>
            </a:r>
          </a:p>
          <a:p>
            <a:pPr algn="just"/>
            <a:endParaRPr lang="en-US" sz="2000" dirty="0">
              <a:solidFill>
                <a:srgbClr val="141314"/>
              </a:solidFill>
              <a:latin typeface="Times New Roman" panose="02020603050405020304" pitchFamily="18" charset="0"/>
              <a:cs typeface="Times New Roman" panose="02020603050405020304" pitchFamily="18" charset="0"/>
            </a:endParaRPr>
          </a:p>
          <a:p>
            <a:pPr algn="just"/>
            <a:r>
              <a:rPr lang="en-US" sz="2000" dirty="0">
                <a:solidFill>
                  <a:srgbClr val="141314"/>
                </a:solidFill>
                <a:latin typeface="Times New Roman" panose="02020603050405020304" pitchFamily="18" charset="0"/>
                <a:cs typeface="Times New Roman" panose="02020603050405020304" pitchFamily="18" charset="0"/>
              </a:rPr>
              <a:t>Further, many programmers lack the skills to isolate and create clean code. Everyone on the team needs to create and maintain the unit tests, or else they will quickly get out of date. And an organization looking at TDD will need to invest time -- to slow down a bit now in order to go faster later.</a:t>
            </a:r>
          </a:p>
          <a:p>
            <a:pPr algn="just"/>
            <a:endParaRPr lang="en-US" sz="2000" dirty="0">
              <a:solidFill>
                <a:srgbClr val="141314"/>
              </a:solidFill>
              <a:latin typeface="Times New Roman" panose="02020603050405020304" pitchFamily="18" charset="0"/>
              <a:cs typeface="Times New Roman" panose="02020603050405020304" pitchFamily="18" charset="0"/>
            </a:endParaRPr>
          </a:p>
          <a:p>
            <a:pPr algn="just"/>
            <a:r>
              <a:rPr lang="en-US" sz="2000" dirty="0">
                <a:solidFill>
                  <a:srgbClr val="141314"/>
                </a:solidFill>
                <a:latin typeface="Times New Roman" panose="02020603050405020304" pitchFamily="18" charset="0"/>
                <a:cs typeface="Times New Roman" panose="02020603050405020304" pitchFamily="18" charset="0"/>
              </a:rPr>
              <a:t>Finally, as with any method, the final results of TDD are only as good as the tests that have been used, the thoroughness with which they have been done and the extent to which they mimic conditions encountered by users of the final product.</a:t>
            </a:r>
            <a:endParaRPr lang="en-US" altLang="en-US" sz="2000"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43246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642512" cy="902677"/>
          </a:xfrm>
        </p:spPr>
        <p:txBody>
          <a:bodyPr/>
          <a:lstStyle/>
          <a:p>
            <a:r>
              <a:rPr lang="en-IN" b="1" dirty="0">
                <a:latin typeface="Times New Roman" panose="02020603050405020304" pitchFamily="18" charset="0"/>
                <a:cs typeface="Times New Roman" panose="02020603050405020304" pitchFamily="18" charset="0"/>
              </a:rPr>
              <a:t>Modelling Misconceptions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5949" y="1633051"/>
            <a:ext cx="8654235" cy="4931872"/>
          </a:xfrm>
        </p:spPr>
        <p:txBody>
          <a:bodyPr>
            <a:normAutofit lnSpcReduction="10000"/>
          </a:bodyPr>
          <a:lstStyle/>
          <a:p>
            <a:pPr algn="just"/>
            <a:r>
              <a:rPr lang="en-IN" sz="2000" dirty="0">
                <a:latin typeface="Times New Roman" panose="02020603050405020304" pitchFamily="18" charset="0"/>
                <a:cs typeface="Times New Roman" panose="02020603050405020304" pitchFamily="18" charset="0"/>
              </a:rPr>
              <a:t>Before discussing Agile Modelling, it is worth reconsidering some modelling myths and misconceptions that need to be clarified. These have a bearing on Agile Modelling as a modelling misconception can lead to a denial of the benefits that can be accrued from Agile Modelling.</a:t>
            </a:r>
          </a:p>
          <a:p>
            <a:pPr marL="457200" indent="-457200" algn="just">
              <a:buFont typeface="+mj-lt"/>
              <a:buAutoNum type="arabicPeriod"/>
            </a:pPr>
            <a:r>
              <a:rPr lang="en-IN" sz="2000" i="1" dirty="0">
                <a:latin typeface="Times New Roman" panose="02020603050405020304" pitchFamily="18" charset="0"/>
                <a:cs typeface="Times New Roman" panose="02020603050405020304" pitchFamily="18" charset="0"/>
              </a:rPr>
              <a:t>Models equal documentation.</a:t>
            </a:r>
          </a:p>
          <a:p>
            <a:pPr marL="457200" indent="-457200" algn="just">
              <a:buFont typeface="+mj-lt"/>
              <a:buAutoNum type="arabicPeriod"/>
            </a:pPr>
            <a:r>
              <a:rPr lang="en-IN" sz="2000" i="1" dirty="0">
                <a:latin typeface="Times New Roman" panose="02020603050405020304" pitchFamily="18" charset="0"/>
                <a:cs typeface="Times New Roman" panose="02020603050405020304" pitchFamily="18" charset="0"/>
              </a:rPr>
              <a:t>Modelling implies a heavyweight software process.</a:t>
            </a:r>
          </a:p>
          <a:p>
            <a:pPr marL="457200" indent="-457200" algn="just">
              <a:buFont typeface="+mj-lt"/>
              <a:buAutoNum type="arabicPeriod"/>
            </a:pPr>
            <a:r>
              <a:rPr lang="en-IN" sz="2000" i="1" dirty="0">
                <a:latin typeface="Times New Roman" panose="02020603050405020304" pitchFamily="18" charset="0"/>
                <a:cs typeface="Times New Roman" panose="02020603050405020304" pitchFamily="18" charset="0"/>
              </a:rPr>
              <a:t>You must “freeze” the requirements.</a:t>
            </a:r>
          </a:p>
          <a:p>
            <a:pPr marL="457200" indent="-457200" algn="just">
              <a:buFont typeface="+mj-lt"/>
              <a:buAutoNum type="arabicPeriod"/>
            </a:pPr>
            <a:r>
              <a:rPr lang="en-IN" sz="2000" i="1" dirty="0">
                <a:latin typeface="Times New Roman" panose="02020603050405020304" pitchFamily="18" charset="0"/>
                <a:cs typeface="Times New Roman" panose="02020603050405020304" pitchFamily="18" charset="0"/>
              </a:rPr>
              <a:t>Your design is carved in stone.</a:t>
            </a:r>
          </a:p>
          <a:p>
            <a:pPr marL="457200" indent="-457200" algn="just">
              <a:buFont typeface="+mj-lt"/>
              <a:buAutoNum type="arabicPeriod"/>
            </a:pPr>
            <a:r>
              <a:rPr lang="en-IN" sz="2000" i="1" dirty="0">
                <a:latin typeface="Times New Roman" panose="02020603050405020304" pitchFamily="18" charset="0"/>
                <a:cs typeface="Times New Roman" panose="02020603050405020304" pitchFamily="18" charset="0"/>
              </a:rPr>
              <a:t>You must use a CASE tool.</a:t>
            </a:r>
          </a:p>
          <a:p>
            <a:pPr marL="457200" indent="-457200" algn="just">
              <a:buFont typeface="+mj-lt"/>
              <a:buAutoNum type="arabicPeriod"/>
            </a:pPr>
            <a:r>
              <a:rPr lang="en-IN" sz="2000" i="1" dirty="0">
                <a:latin typeface="Times New Roman" panose="02020603050405020304" pitchFamily="18" charset="0"/>
                <a:cs typeface="Times New Roman" panose="02020603050405020304" pitchFamily="18" charset="0"/>
              </a:rPr>
              <a:t>All developers know how to model.</a:t>
            </a:r>
          </a:p>
          <a:p>
            <a:pPr marL="457200" indent="-457200" algn="just">
              <a:buFont typeface="+mj-lt"/>
              <a:buAutoNum type="arabicPeriod"/>
            </a:pPr>
            <a:r>
              <a:rPr lang="en-IN" sz="2000" i="1" dirty="0">
                <a:latin typeface="Times New Roman" panose="02020603050405020304" pitchFamily="18" charset="0"/>
                <a:cs typeface="Times New Roman" panose="02020603050405020304" pitchFamily="18" charset="0"/>
              </a:rPr>
              <a:t>You can think of everything from the start.</a:t>
            </a:r>
          </a:p>
          <a:p>
            <a:pPr marL="457200" indent="-457200" algn="just">
              <a:buFont typeface="+mj-lt"/>
              <a:buAutoNum type="arabicPeriod"/>
            </a:pPr>
            <a:r>
              <a:rPr lang="en-IN" sz="2000" i="1" dirty="0">
                <a:latin typeface="Times New Roman" panose="02020603050405020304" pitchFamily="18" charset="0"/>
                <a:cs typeface="Times New Roman" panose="02020603050405020304" pitchFamily="18" charset="0"/>
              </a:rPr>
              <a:t>Modelling is a waste of time.</a:t>
            </a:r>
          </a:p>
          <a:p>
            <a:pPr marL="457200" indent="-457200" algn="just">
              <a:buFont typeface="+mj-lt"/>
              <a:buAutoNum type="arabicPeriod"/>
            </a:pPr>
            <a:r>
              <a:rPr lang="en-IN" i="1" dirty="0">
                <a:latin typeface="Times New Roman" panose="02020603050405020304" pitchFamily="18" charset="0"/>
                <a:cs typeface="Times New Roman" panose="02020603050405020304" pitchFamily="18" charset="0"/>
              </a:rPr>
              <a:t>The world revolves around the data model.</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28955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7497E09-4974-8E12-6506-B1BA40DBA755}"/>
              </a:ext>
            </a:extLst>
          </p:cNvPr>
          <p:cNvSpPr txBox="1">
            <a:spLocks noRot="1" noChangeArrowheads="1"/>
          </p:cNvSpPr>
          <p:nvPr/>
        </p:nvSpPr>
        <p:spPr>
          <a:xfrm>
            <a:off x="1599928" y="880691"/>
            <a:ext cx="5976663" cy="777875"/>
          </a:xfrm>
          <a:prstGeom prst="rect">
            <a:avLst/>
          </a:prstGeom>
        </p:spPr>
        <p:txBody>
          <a:bodyPr>
            <a:normAutofit fontScale="97500"/>
          </a:bodyPr>
          <a:lstStyle/>
          <a:p>
            <a:pPr marR="0" lvl="0" indent="0" algn="ctr" fontAlgn="auto">
              <a:lnSpc>
                <a:spcPct val="100000"/>
              </a:lnSpc>
              <a:spcBef>
                <a:spcPct val="0"/>
              </a:spcBef>
              <a:spcAft>
                <a:spcPts val="0"/>
              </a:spcAft>
              <a:buClrTx/>
              <a:buSzTx/>
              <a:buFontTx/>
              <a:buNone/>
              <a:tabLst/>
              <a:defRPr/>
            </a:pPr>
            <a:r>
              <a:rPr lang="en-US" sz="2700" b="1" u="sng" dirty="0">
                <a:solidFill>
                  <a:srgbClr val="323232"/>
                </a:solidFill>
                <a:latin typeface="Times New Roman" panose="02020603050405020304" pitchFamily="18" charset="0"/>
                <a:cs typeface="Times New Roman" panose="02020603050405020304" pitchFamily="18" charset="0"/>
              </a:rPr>
              <a:t>Modelling Misconceptions (Contd.,)</a:t>
            </a:r>
          </a:p>
        </p:txBody>
      </p:sp>
      <p:sp>
        <p:nvSpPr>
          <p:cNvPr id="5" name="Rectangle 3">
            <a:extLst>
              <a:ext uri="{FF2B5EF4-FFF2-40B4-BE49-F238E27FC236}">
                <a16:creationId xmlns:a16="http://schemas.microsoft.com/office/drawing/2014/main" id="{9175388B-0B68-368F-D375-800794E45883}"/>
              </a:ext>
            </a:extLst>
          </p:cNvPr>
          <p:cNvSpPr txBox="1">
            <a:spLocks noRot="1" noChangeArrowheads="1"/>
          </p:cNvSpPr>
          <p:nvPr/>
        </p:nvSpPr>
        <p:spPr>
          <a:xfrm>
            <a:off x="1215171" y="2179188"/>
            <a:ext cx="7565414" cy="252452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2400" b="1" i="1" u="sng" dirty="0">
                <a:solidFill>
                  <a:srgbClr val="141314"/>
                </a:solidFill>
                <a:latin typeface="Times New Roman" panose="02020603050405020304" pitchFamily="18" charset="0"/>
                <a:cs typeface="Times New Roman" panose="02020603050405020304" pitchFamily="18" charset="0"/>
              </a:rPr>
              <a:t>Models equal documentation:</a:t>
            </a:r>
          </a:p>
          <a:p>
            <a:pPr marL="0" indent="0" algn="just" defTabSz="914400">
              <a:spcBef>
                <a:spcPct val="20000"/>
              </a:spcBef>
              <a:buNone/>
            </a:pPr>
            <a:r>
              <a:rPr lang="en-US" sz="2400" dirty="0">
                <a:solidFill>
                  <a:srgbClr val="141314"/>
                </a:solidFill>
                <a:latin typeface="Times New Roman" panose="02020603050405020304" pitchFamily="18" charset="0"/>
                <a:cs typeface="Times New Roman" panose="02020603050405020304" pitchFamily="18" charset="0"/>
              </a:rPr>
              <a:t>	Nothing could be further from the truth! A model is part of the documentation, but it is by no means sufficient as documentation. That is, a (UML) model, as good as it may be, cannot adequately represent all the information needed to describe how the requirements (functional and nonfunctional), behavioral and structural of a software system are to be implemented. </a:t>
            </a:r>
          </a:p>
        </p:txBody>
      </p:sp>
    </p:spTree>
    <p:extLst>
      <p:ext uri="{BB962C8B-B14F-4D97-AF65-F5344CB8AC3E}">
        <p14:creationId xmlns:p14="http://schemas.microsoft.com/office/powerpoint/2010/main" val="3402225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73A3B7B-794C-AD1D-3C3E-9F5449D10CDE}"/>
              </a:ext>
            </a:extLst>
          </p:cNvPr>
          <p:cNvPicPr>
            <a:picLocks noChangeAspect="1"/>
          </p:cNvPicPr>
          <p:nvPr/>
        </p:nvPicPr>
        <p:blipFill>
          <a:blip r:embed="rId3"/>
          <a:stretch>
            <a:fillRect/>
          </a:stretch>
        </p:blipFill>
        <p:spPr>
          <a:xfrm>
            <a:off x="649356" y="1899230"/>
            <a:ext cx="8329382" cy="3848433"/>
          </a:xfrm>
          <a:prstGeom prst="rect">
            <a:avLst/>
          </a:prstGeom>
        </p:spPr>
      </p:pic>
      <p:sp>
        <p:nvSpPr>
          <p:cNvPr id="11" name="TextBox 10">
            <a:extLst>
              <a:ext uri="{FF2B5EF4-FFF2-40B4-BE49-F238E27FC236}">
                <a16:creationId xmlns:a16="http://schemas.microsoft.com/office/drawing/2014/main" id="{E39594C7-F1F4-D21E-B803-D06E03E3400F}"/>
              </a:ext>
            </a:extLst>
          </p:cNvPr>
          <p:cNvSpPr txBox="1"/>
          <p:nvPr/>
        </p:nvSpPr>
        <p:spPr>
          <a:xfrm>
            <a:off x="2306171" y="497523"/>
            <a:ext cx="6100482" cy="769441"/>
          </a:xfrm>
          <a:prstGeom prst="rect">
            <a:avLst/>
          </a:prstGeom>
          <a:noFill/>
        </p:spPr>
        <p:txBody>
          <a:bodyPr wrap="square">
            <a:spAutoFit/>
          </a:bodyPr>
          <a:lstStyle/>
          <a:p>
            <a:r>
              <a:rPr lang="en-US" sz="2200" b="1" u="sng" spc="-150" dirty="0">
                <a:latin typeface="Arial" pitchFamily="34" charset="0"/>
                <a:ea typeface="+mj-ea"/>
                <a:cs typeface="Arial" pitchFamily="34" charset="0"/>
              </a:rPr>
              <a:t>Phases in Software Development Life Cycle(SDLC) Models</a:t>
            </a:r>
          </a:p>
        </p:txBody>
      </p:sp>
    </p:spTree>
    <p:extLst>
      <p:ext uri="{BB962C8B-B14F-4D97-AF65-F5344CB8AC3E}">
        <p14:creationId xmlns:p14="http://schemas.microsoft.com/office/powerpoint/2010/main" val="2882619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7497E09-4974-8E12-6506-B1BA40DBA755}"/>
              </a:ext>
            </a:extLst>
          </p:cNvPr>
          <p:cNvSpPr txBox="1">
            <a:spLocks noRot="1" noChangeArrowheads="1"/>
          </p:cNvSpPr>
          <p:nvPr/>
        </p:nvSpPr>
        <p:spPr>
          <a:xfrm>
            <a:off x="1785301" y="955833"/>
            <a:ext cx="5976663" cy="777875"/>
          </a:xfrm>
          <a:prstGeom prst="rect">
            <a:avLst/>
          </a:prstGeom>
        </p:spPr>
        <p:txBody>
          <a:bodyPr>
            <a:normAutofit fontScale="97500"/>
          </a:bodyPr>
          <a:lstStyle/>
          <a:p>
            <a:pPr marR="0" lvl="0" indent="0" algn="ctr" fontAlgn="auto">
              <a:lnSpc>
                <a:spcPct val="100000"/>
              </a:lnSpc>
              <a:spcBef>
                <a:spcPct val="0"/>
              </a:spcBef>
              <a:spcAft>
                <a:spcPts val="0"/>
              </a:spcAft>
              <a:buClrTx/>
              <a:buSzTx/>
              <a:buFontTx/>
              <a:buNone/>
              <a:tabLst/>
              <a:defRPr/>
            </a:pPr>
            <a:r>
              <a:rPr lang="en-US" sz="2700" b="1" u="sng" dirty="0">
                <a:solidFill>
                  <a:srgbClr val="323232"/>
                </a:solidFill>
                <a:latin typeface="Times New Roman" panose="02020603050405020304" pitchFamily="18" charset="0"/>
                <a:cs typeface="Times New Roman" panose="02020603050405020304" pitchFamily="18" charset="0"/>
              </a:rPr>
              <a:t>Modelling Misconceptions(Contd.,)</a:t>
            </a:r>
          </a:p>
        </p:txBody>
      </p:sp>
      <p:sp>
        <p:nvSpPr>
          <p:cNvPr id="5" name="Rectangle 3">
            <a:extLst>
              <a:ext uri="{FF2B5EF4-FFF2-40B4-BE49-F238E27FC236}">
                <a16:creationId xmlns:a16="http://schemas.microsoft.com/office/drawing/2014/main" id="{9175388B-0B68-368F-D375-800794E45883}"/>
              </a:ext>
            </a:extLst>
          </p:cNvPr>
          <p:cNvSpPr txBox="1">
            <a:spLocks noRot="1" noChangeArrowheads="1"/>
          </p:cNvSpPr>
          <p:nvPr/>
        </p:nvSpPr>
        <p:spPr>
          <a:xfrm>
            <a:off x="1426187" y="1733711"/>
            <a:ext cx="8208912" cy="42484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p>
        </p:txBody>
      </p:sp>
      <p:sp>
        <p:nvSpPr>
          <p:cNvPr id="8" name="TextBox 7">
            <a:extLst>
              <a:ext uri="{FF2B5EF4-FFF2-40B4-BE49-F238E27FC236}">
                <a16:creationId xmlns:a16="http://schemas.microsoft.com/office/drawing/2014/main" id="{CE2EDFC9-6034-F47E-9D58-EE9AEB5ECE13}"/>
              </a:ext>
            </a:extLst>
          </p:cNvPr>
          <p:cNvSpPr txBox="1"/>
          <p:nvPr/>
        </p:nvSpPr>
        <p:spPr>
          <a:xfrm>
            <a:off x="1723390" y="2076689"/>
            <a:ext cx="7291655" cy="3120854"/>
          </a:xfrm>
          <a:prstGeom prst="rect">
            <a:avLst/>
          </a:prstGeom>
          <a:noFill/>
        </p:spPr>
        <p:txBody>
          <a:bodyPr wrap="square">
            <a:spAutoFit/>
          </a:bodyPr>
          <a:lstStyle/>
          <a:p>
            <a:pPr marL="0" indent="0" algn="l">
              <a:buNone/>
            </a:pPr>
            <a:r>
              <a:rPr lang="en-US" sz="2400" b="1" i="1" u="sng" strike="noStrike" baseline="0" dirty="0">
                <a:solidFill>
                  <a:srgbClr val="141314"/>
                </a:solidFill>
                <a:latin typeface="Times New Roman" panose="02020603050405020304" pitchFamily="18" charset="0"/>
                <a:cs typeface="Times New Roman" panose="02020603050405020304" pitchFamily="18" charset="0"/>
              </a:rPr>
              <a:t>Modelling implies a heavyweight software process:</a:t>
            </a:r>
          </a:p>
          <a:p>
            <a:pPr algn="just" defTabSz="914400">
              <a:spcBef>
                <a:spcPct val="20000"/>
              </a:spcBef>
              <a:buClr>
                <a:schemeClr val="accent1"/>
              </a:buClr>
              <a:buSzPct val="80000"/>
            </a:pPr>
            <a:r>
              <a:rPr lang="en-US" sz="2400" dirty="0">
                <a:solidFill>
                  <a:srgbClr val="141314"/>
                </a:solidFill>
                <a:latin typeface="Times New Roman" panose="02020603050405020304" pitchFamily="18" charset="0"/>
                <a:cs typeface="Times New Roman" panose="02020603050405020304" pitchFamily="18" charset="0"/>
              </a:rPr>
              <a:t>	Again this is not true. The fact that you are using some form of modelling to describe your system does not mean that you must be using a formal software development process. It may well be that placing the modelling task within the context of a development methodology may well help, but modelling does not equate to a software process.</a:t>
            </a:r>
          </a:p>
        </p:txBody>
      </p:sp>
    </p:spTree>
    <p:extLst>
      <p:ext uri="{BB962C8B-B14F-4D97-AF65-F5344CB8AC3E}">
        <p14:creationId xmlns:p14="http://schemas.microsoft.com/office/powerpoint/2010/main" val="27135751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7497E09-4974-8E12-6506-B1BA40DBA755}"/>
              </a:ext>
            </a:extLst>
          </p:cNvPr>
          <p:cNvSpPr txBox="1">
            <a:spLocks noRot="1" noChangeArrowheads="1"/>
          </p:cNvSpPr>
          <p:nvPr/>
        </p:nvSpPr>
        <p:spPr>
          <a:xfrm>
            <a:off x="1909120" y="992304"/>
            <a:ext cx="5976663" cy="777875"/>
          </a:xfrm>
          <a:prstGeom prst="rect">
            <a:avLst/>
          </a:prstGeom>
        </p:spPr>
        <p:txBody>
          <a:bodyPr>
            <a:normAutofit fontScale="97500"/>
          </a:bodyPr>
          <a:lstStyle/>
          <a:p>
            <a:pPr marR="0" lvl="0" indent="0" algn="ctr" fontAlgn="auto">
              <a:lnSpc>
                <a:spcPct val="100000"/>
              </a:lnSpc>
              <a:spcBef>
                <a:spcPct val="0"/>
              </a:spcBef>
              <a:spcAft>
                <a:spcPts val="0"/>
              </a:spcAft>
              <a:buClrTx/>
              <a:buSzTx/>
              <a:buFontTx/>
              <a:buNone/>
              <a:tabLst/>
              <a:defRPr/>
            </a:pPr>
            <a:r>
              <a:rPr lang="en-US" sz="2400" b="1" u="sng" dirty="0">
                <a:solidFill>
                  <a:srgbClr val="323232"/>
                </a:solidFill>
                <a:latin typeface="Times New Roman" panose="02020603050405020304" pitchFamily="18" charset="0"/>
                <a:cs typeface="Times New Roman" panose="02020603050405020304" pitchFamily="18" charset="0"/>
              </a:rPr>
              <a:t>Modelling Misconceptions(Contd.,)</a:t>
            </a:r>
          </a:p>
        </p:txBody>
      </p:sp>
      <p:sp>
        <p:nvSpPr>
          <p:cNvPr id="6" name="Rectangle 3">
            <a:extLst>
              <a:ext uri="{FF2B5EF4-FFF2-40B4-BE49-F238E27FC236}">
                <a16:creationId xmlns:a16="http://schemas.microsoft.com/office/drawing/2014/main" id="{510A45A5-C210-1166-24B6-57EC71172166}"/>
              </a:ext>
            </a:extLst>
          </p:cNvPr>
          <p:cNvSpPr txBox="1">
            <a:spLocks noRot="1" noChangeArrowheads="1"/>
          </p:cNvSpPr>
          <p:nvPr/>
        </p:nvSpPr>
        <p:spPr>
          <a:xfrm>
            <a:off x="2077852" y="2015279"/>
            <a:ext cx="7183379" cy="294358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2400" b="1" i="1" u="sng" dirty="0">
                <a:solidFill>
                  <a:srgbClr val="141314"/>
                </a:solidFill>
                <a:latin typeface="Times New Roman" panose="02020603050405020304" pitchFamily="18" charset="0"/>
                <a:cs typeface="Times New Roman" panose="02020603050405020304" pitchFamily="18" charset="0"/>
              </a:rPr>
              <a:t>You must “freeze” the requirements: </a:t>
            </a:r>
          </a:p>
          <a:p>
            <a:pPr marL="0" indent="0" algn="just" defTabSz="914400">
              <a:spcBef>
                <a:spcPct val="20000"/>
              </a:spcBef>
              <a:buNone/>
            </a:pPr>
            <a:r>
              <a:rPr lang="en-US" sz="2400" dirty="0">
                <a:solidFill>
                  <a:srgbClr val="141314"/>
                </a:solidFill>
                <a:latin typeface="Times New Roman" panose="02020603050405020304" pitchFamily="18" charset="0"/>
                <a:cs typeface="Times New Roman" panose="02020603050405020304" pitchFamily="18" charset="0"/>
              </a:rPr>
              <a:t>	The point here is that many people believe that you must be able to freeze the requirements before you start to model. In theory this would be great. If you had all the requirements presented to you before you start modelling, then all the questions about what the system should do would be answered at the start. It would also make deciding on what should be in the model easier. However, that is theoretical, in reality requirements change (even in the smallest projects). This can be for a variety of reasons.</a:t>
            </a:r>
          </a:p>
          <a:p>
            <a:pPr marL="0" indent="0" algn="just">
              <a:buNone/>
            </a:pPr>
            <a:endParaRPr lang="en-US" sz="2400" dirty="0">
              <a:solidFill>
                <a:srgbClr val="141314"/>
              </a:solidFill>
              <a:latin typeface="Times New Roman" panose="02020603050405020304" pitchFamily="18" charset="0"/>
              <a:cs typeface="Times New Roman" panose="02020603050405020304" pitchFamily="18" charset="0"/>
            </a:endParaRPr>
          </a:p>
          <a:p>
            <a:pPr marL="0" indent="0" algn="just">
              <a:buNone/>
            </a:pPr>
            <a:r>
              <a:rPr lang="en-US" sz="2400" dirty="0">
                <a:solidFill>
                  <a:srgbClr val="141314"/>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960470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4414DCE-6FC4-6E6A-0527-C6E3D8B96F59}"/>
              </a:ext>
            </a:extLst>
          </p:cNvPr>
          <p:cNvSpPr txBox="1">
            <a:spLocks noRot="1" noChangeArrowheads="1"/>
          </p:cNvSpPr>
          <p:nvPr/>
        </p:nvSpPr>
        <p:spPr>
          <a:xfrm>
            <a:off x="715108" y="1594336"/>
            <a:ext cx="8757138" cy="51816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400" b="1" i="1" u="sng" dirty="0">
                <a:solidFill>
                  <a:srgbClr val="141314"/>
                </a:solidFill>
                <a:latin typeface="Times New Roman" panose="02020603050405020304" pitchFamily="18" charset="0"/>
                <a:cs typeface="Times New Roman" panose="02020603050405020304" pitchFamily="18" charset="0"/>
              </a:rPr>
              <a:t>Your design is carved in stone: </a:t>
            </a:r>
          </a:p>
          <a:p>
            <a:pPr algn="just" defTabSz="914400">
              <a:lnSpc>
                <a:spcPct val="80000"/>
              </a:lnSpc>
              <a:spcBef>
                <a:spcPct val="20000"/>
              </a:spcBef>
              <a:buFont typeface="Arial" panose="020B0604020202020204" pitchFamily="34" charset="0"/>
              <a:buChar char="•"/>
            </a:pPr>
            <a:r>
              <a:rPr lang="en-US" sz="2400" dirty="0">
                <a:solidFill>
                  <a:srgbClr val="141314"/>
                </a:solidFill>
                <a:latin typeface="Times New Roman" panose="02020603050405020304" pitchFamily="18" charset="0"/>
                <a:cs typeface="Times New Roman" panose="02020603050405020304" pitchFamily="18" charset="0"/>
              </a:rPr>
              <a:t>This is a leftover from the more traditional waterfall-based approaches to software development. In an ideal world, you would like to remove as many unknowns and variable elements from software development as possible. Therefore, to have the design “fixed” and never changing would be great. Again this does not work in reality. </a:t>
            </a:r>
          </a:p>
          <a:p>
            <a:pPr algn="just" defTabSz="914400">
              <a:lnSpc>
                <a:spcPct val="80000"/>
              </a:lnSpc>
              <a:spcBef>
                <a:spcPct val="20000"/>
              </a:spcBef>
              <a:buFont typeface="Arial" panose="020B0604020202020204" pitchFamily="34" charset="0"/>
              <a:buChar char="•"/>
            </a:pPr>
            <a:endParaRPr lang="en-US" sz="2400" dirty="0">
              <a:solidFill>
                <a:srgbClr val="141314"/>
              </a:solidFill>
              <a:latin typeface="Times New Roman" panose="02020603050405020304" pitchFamily="18" charset="0"/>
              <a:cs typeface="Times New Roman" panose="02020603050405020304" pitchFamily="18" charset="0"/>
            </a:endParaRPr>
          </a:p>
          <a:p>
            <a:pPr algn="just" defTabSz="914400">
              <a:lnSpc>
                <a:spcPct val="80000"/>
              </a:lnSpc>
              <a:spcBef>
                <a:spcPct val="20000"/>
              </a:spcBef>
              <a:buFont typeface="Arial" panose="020B0604020202020204" pitchFamily="34" charset="0"/>
              <a:buChar char="•"/>
            </a:pPr>
            <a:r>
              <a:rPr lang="en-US" sz="2400" dirty="0">
                <a:solidFill>
                  <a:srgbClr val="141314"/>
                </a:solidFill>
                <a:latin typeface="Times New Roman" panose="02020603050405020304" pitchFamily="18" charset="0"/>
                <a:cs typeface="Times New Roman" panose="02020603050405020304" pitchFamily="18" charset="0"/>
              </a:rPr>
              <a:t>This is for a variety of reasons, including changing requirements, but also the fact that designs are an abstraction of the implementation. This means that as an implementation is progressing some elements of the design may be found to be unimplementable, inefficient or fatally flawed. </a:t>
            </a:r>
          </a:p>
          <a:p>
            <a:pPr algn="just" defTabSz="914400">
              <a:lnSpc>
                <a:spcPct val="80000"/>
              </a:lnSpc>
              <a:spcBef>
                <a:spcPct val="20000"/>
              </a:spcBef>
              <a:buFont typeface="Arial" panose="020B0604020202020204" pitchFamily="34" charset="0"/>
              <a:buChar char="•"/>
            </a:pPr>
            <a:endParaRPr lang="en-US" sz="2400" dirty="0">
              <a:solidFill>
                <a:srgbClr val="141314"/>
              </a:solidFill>
              <a:latin typeface="Times New Roman" panose="02020603050405020304" pitchFamily="18" charset="0"/>
              <a:cs typeface="Times New Roman" panose="02020603050405020304" pitchFamily="18" charset="0"/>
            </a:endParaRPr>
          </a:p>
          <a:p>
            <a:pPr algn="just" defTabSz="914400">
              <a:lnSpc>
                <a:spcPct val="80000"/>
              </a:lnSpc>
              <a:spcBef>
                <a:spcPct val="20000"/>
              </a:spcBef>
              <a:buFont typeface="Arial" panose="020B0604020202020204" pitchFamily="34" charset="0"/>
              <a:buChar char="•"/>
            </a:pPr>
            <a:endParaRPr lang="en-US" sz="2400" dirty="0">
              <a:solidFill>
                <a:srgbClr val="141314"/>
              </a:solidFill>
              <a:latin typeface="Times New Roman" panose="02020603050405020304" pitchFamily="18" charset="0"/>
              <a:cs typeface="Times New Roman" panose="02020603050405020304" pitchFamily="18" charset="0"/>
            </a:endParaRPr>
          </a:p>
          <a:p>
            <a:pPr marL="0" indent="0">
              <a:buNone/>
            </a:pPr>
            <a:endParaRPr lang="en-US" sz="2400" b="1" i="1" dirty="0">
              <a:solidFill>
                <a:srgbClr val="141314"/>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44C29606-3B16-DD18-43EE-F29188F1476B}"/>
              </a:ext>
            </a:extLst>
          </p:cNvPr>
          <p:cNvSpPr txBox="1">
            <a:spLocks noRot="1" noChangeArrowheads="1"/>
          </p:cNvSpPr>
          <p:nvPr/>
        </p:nvSpPr>
        <p:spPr>
          <a:xfrm>
            <a:off x="1909119" y="816458"/>
            <a:ext cx="5976663" cy="777875"/>
          </a:xfrm>
          <a:prstGeom prst="rect">
            <a:avLst/>
          </a:prstGeom>
        </p:spPr>
        <p:txBody>
          <a:bodyPr>
            <a:normAutofit fontScale="97500"/>
          </a:bodyPr>
          <a:lstStyle/>
          <a:p>
            <a:pPr marR="0" lvl="0" indent="0" algn="ctr" fontAlgn="auto">
              <a:lnSpc>
                <a:spcPct val="100000"/>
              </a:lnSpc>
              <a:spcBef>
                <a:spcPct val="0"/>
              </a:spcBef>
              <a:spcAft>
                <a:spcPts val="0"/>
              </a:spcAft>
              <a:buClrTx/>
              <a:buSzTx/>
              <a:buFontTx/>
              <a:buNone/>
              <a:tabLst/>
              <a:defRPr/>
            </a:pPr>
            <a:r>
              <a:rPr lang="en-US" sz="2400" b="1" u="sng" dirty="0">
                <a:solidFill>
                  <a:srgbClr val="323232"/>
                </a:solidFill>
                <a:latin typeface="Times New Roman" panose="02020603050405020304" pitchFamily="18" charset="0"/>
                <a:cs typeface="Times New Roman" panose="02020603050405020304" pitchFamily="18" charset="0"/>
              </a:rPr>
              <a:t>Modelling Misconceptions(Contd.,)</a:t>
            </a:r>
          </a:p>
        </p:txBody>
      </p:sp>
    </p:spTree>
    <p:extLst>
      <p:ext uri="{BB962C8B-B14F-4D97-AF65-F5344CB8AC3E}">
        <p14:creationId xmlns:p14="http://schemas.microsoft.com/office/powerpoint/2010/main" val="2791629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538AF5B-1A4E-1F90-72F9-5CF4C7643C41}"/>
              </a:ext>
            </a:extLst>
          </p:cNvPr>
          <p:cNvSpPr txBox="1">
            <a:spLocks noRot="1" noChangeArrowheads="1"/>
          </p:cNvSpPr>
          <p:nvPr/>
        </p:nvSpPr>
        <p:spPr>
          <a:xfrm>
            <a:off x="1154486" y="866855"/>
            <a:ext cx="5976663" cy="777875"/>
          </a:xfrm>
          <a:prstGeom prst="rect">
            <a:avLst/>
          </a:prstGeom>
        </p:spPr>
        <p:txBody>
          <a:bodyPr>
            <a:normAutofit fontScale="97500"/>
          </a:bodyPr>
          <a:lstStyle/>
          <a:p>
            <a:pPr marR="0" lvl="0" indent="0" algn="ctr" fontAlgn="auto">
              <a:lnSpc>
                <a:spcPct val="100000"/>
              </a:lnSpc>
              <a:spcBef>
                <a:spcPct val="0"/>
              </a:spcBef>
              <a:spcAft>
                <a:spcPts val="0"/>
              </a:spcAft>
              <a:buClrTx/>
              <a:buSzTx/>
              <a:buFontTx/>
              <a:buNone/>
              <a:tabLst/>
              <a:defRPr/>
            </a:pPr>
            <a:r>
              <a:rPr lang="en-US" sz="2400" b="1" u="sng" dirty="0">
                <a:solidFill>
                  <a:srgbClr val="323232"/>
                </a:solidFill>
                <a:latin typeface="Times New Roman" panose="02020603050405020304" pitchFamily="18" charset="0"/>
                <a:cs typeface="Times New Roman" panose="02020603050405020304" pitchFamily="18" charset="0"/>
              </a:rPr>
              <a:t>Modelling Misconceptions(Contd.,)</a:t>
            </a:r>
          </a:p>
        </p:txBody>
      </p:sp>
      <p:sp>
        <p:nvSpPr>
          <p:cNvPr id="4" name="Rectangle 3">
            <a:extLst>
              <a:ext uri="{FF2B5EF4-FFF2-40B4-BE49-F238E27FC236}">
                <a16:creationId xmlns:a16="http://schemas.microsoft.com/office/drawing/2014/main" id="{E9567579-4524-E5E9-32B6-5FD665DC2E36}"/>
              </a:ext>
            </a:extLst>
          </p:cNvPr>
          <p:cNvSpPr txBox="1">
            <a:spLocks noRot="1" noChangeArrowheads="1"/>
          </p:cNvSpPr>
          <p:nvPr/>
        </p:nvSpPr>
        <p:spPr>
          <a:xfrm>
            <a:off x="621323" y="1733711"/>
            <a:ext cx="9061939" cy="458502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defTabSz="914400">
              <a:lnSpc>
                <a:spcPct val="80000"/>
              </a:lnSpc>
              <a:spcBef>
                <a:spcPct val="20000"/>
              </a:spcBef>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Thus, during the implementation some changes may be required to the design to ensure a working system, etc. In addition, there may be some situations in which it is difficult to define more than a highly abstract model, as not enough is known at that point about how the system should work. Thus, the model will need refinement at a later date when some missing information or understanding becomes available. </a:t>
            </a:r>
          </a:p>
          <a:p>
            <a:pPr algn="just" defTabSz="914400">
              <a:lnSpc>
                <a:spcPct val="80000"/>
              </a:lnSpc>
              <a:spcBef>
                <a:spcPct val="20000"/>
              </a:spcBef>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algn="just" defTabSz="914400">
              <a:lnSpc>
                <a:spcPct val="80000"/>
              </a:lnSpc>
              <a:spcBef>
                <a:spcPct val="20000"/>
              </a:spcBef>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I know some of you may be thinking that you should not move on from the modelling phase until you have this information, but in the real world there are times when you don’t have a choice.</a:t>
            </a:r>
          </a:p>
          <a:p>
            <a:pPr marL="0" indent="0">
              <a:buFont typeface="Wingdings 3" charset="2"/>
              <a:buNone/>
            </a:pPr>
            <a:endParaRPr lang="en-US" b="1" i="1" u="sng" dirty="0">
              <a:solidFill>
                <a:srgbClr val="141314"/>
              </a:solidFill>
              <a:latin typeface="Times New Roman" panose="02020603050405020304" pitchFamily="18" charset="0"/>
              <a:cs typeface="Times New Roman" panose="02020603050405020304" pitchFamily="18" charset="0"/>
            </a:endParaRPr>
          </a:p>
          <a:p>
            <a:pPr marL="0" indent="0">
              <a:buFont typeface="Wingdings 3" charset="2"/>
              <a:buNone/>
            </a:pPr>
            <a:r>
              <a:rPr lang="en-US" b="1" i="1" u="sng" dirty="0">
                <a:solidFill>
                  <a:srgbClr val="141314"/>
                </a:solidFill>
                <a:latin typeface="Times New Roman" panose="02020603050405020304" pitchFamily="18" charset="0"/>
                <a:cs typeface="Times New Roman" panose="02020603050405020304" pitchFamily="18" charset="0"/>
              </a:rPr>
              <a:t>You must use a CASE tool:</a:t>
            </a:r>
          </a:p>
          <a:p>
            <a:pPr marL="0" indent="0" algn="just" defTabSz="914400">
              <a:lnSpc>
                <a:spcPct val="110000"/>
              </a:lnSpc>
              <a:spcBef>
                <a:spcPct val="20000"/>
              </a:spcBef>
              <a:buNone/>
            </a:pPr>
            <a:r>
              <a:rPr lang="en-US" sz="1700" dirty="0">
                <a:solidFill>
                  <a:srgbClr val="141314"/>
                </a:solidFill>
                <a:latin typeface="Times New Roman" panose="02020603050405020304" pitchFamily="18" charset="0"/>
                <a:cs typeface="Times New Roman" panose="02020603050405020304" pitchFamily="18" charset="0"/>
              </a:rPr>
              <a:t>	</a:t>
            </a:r>
            <a:r>
              <a:rPr lang="en-US" dirty="0">
                <a:solidFill>
                  <a:srgbClr val="141314"/>
                </a:solidFill>
                <a:latin typeface="Times New Roman" panose="02020603050405020304" pitchFamily="18" charset="0"/>
                <a:cs typeface="Times New Roman" panose="02020603050405020304" pitchFamily="18" charset="0"/>
              </a:rPr>
              <a:t>By this I mean that if you are going to do some modelling you must use some form of </a:t>
            </a:r>
            <a:r>
              <a:rPr lang="en-US" i="1" u="sng" dirty="0">
                <a:solidFill>
                  <a:schemeClr val="accent1"/>
                </a:solidFill>
                <a:latin typeface="Times New Roman" panose="02020603050405020304" pitchFamily="18" charset="0"/>
                <a:cs typeface="Times New Roman" panose="02020603050405020304" pitchFamily="18" charset="0"/>
              </a:rPr>
              <a:t>Computer Aided Software Engineering tool such as Together </a:t>
            </a:r>
            <a:r>
              <a:rPr lang="en-US" i="1" u="sng" dirty="0" err="1">
                <a:solidFill>
                  <a:schemeClr val="accent1"/>
                </a:solidFill>
                <a:latin typeface="Times New Roman" panose="02020603050405020304" pitchFamily="18" charset="0"/>
                <a:cs typeface="Times New Roman" panose="02020603050405020304" pitchFamily="18" charset="0"/>
              </a:rPr>
              <a:t>Soft's</a:t>
            </a:r>
            <a:r>
              <a:rPr lang="en-US" i="1" u="sng" dirty="0">
                <a:solidFill>
                  <a:schemeClr val="accent1"/>
                </a:solidFill>
                <a:latin typeface="Times New Roman" panose="02020603050405020304" pitchFamily="18" charset="0"/>
                <a:cs typeface="Times New Roman" panose="02020603050405020304" pitchFamily="18" charset="0"/>
              </a:rPr>
              <a:t> Together Control Centre or </a:t>
            </a:r>
            <a:r>
              <a:rPr lang="en-US" i="1" u="sng" dirty="0" err="1">
                <a:solidFill>
                  <a:schemeClr val="accent1"/>
                </a:solidFill>
                <a:latin typeface="Times New Roman" panose="02020603050405020304" pitchFamily="18" charset="0"/>
                <a:cs typeface="Times New Roman" panose="02020603050405020304" pitchFamily="18" charset="0"/>
              </a:rPr>
              <a:t>Rational’s</a:t>
            </a:r>
            <a:r>
              <a:rPr lang="en-US" i="1" u="sng" dirty="0">
                <a:solidFill>
                  <a:schemeClr val="accent1"/>
                </a:solidFill>
                <a:latin typeface="Times New Roman" panose="02020603050405020304" pitchFamily="18" charset="0"/>
                <a:cs typeface="Times New Roman" panose="02020603050405020304" pitchFamily="18" charset="0"/>
              </a:rPr>
              <a:t> Rose</a:t>
            </a:r>
            <a:r>
              <a:rPr lang="en-US" dirty="0">
                <a:solidFill>
                  <a:srgbClr val="141314"/>
                </a:solidFill>
                <a:latin typeface="Times New Roman" panose="02020603050405020304" pitchFamily="18" charset="0"/>
                <a:cs typeface="Times New Roman" panose="02020603050405020304" pitchFamily="18" charset="0"/>
              </a:rPr>
              <a:t>. Of course, these tools may well make things easier, but they are not mandatory. </a:t>
            </a:r>
          </a:p>
          <a:p>
            <a:pPr marL="0" indent="0">
              <a:buFont typeface="Wingdings 3" charset="2"/>
              <a:buNone/>
            </a:pPr>
            <a:endParaRPr lang="en-US"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92092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E101613-387E-4144-43F2-10C8AAF35D10}"/>
              </a:ext>
            </a:extLst>
          </p:cNvPr>
          <p:cNvSpPr txBox="1">
            <a:spLocks noRot="1" noChangeArrowheads="1"/>
          </p:cNvSpPr>
          <p:nvPr/>
        </p:nvSpPr>
        <p:spPr>
          <a:xfrm>
            <a:off x="656492" y="1172308"/>
            <a:ext cx="9179170" cy="5427785"/>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2400" b="1" i="1" u="sng" dirty="0">
                <a:solidFill>
                  <a:srgbClr val="141314"/>
                </a:solidFill>
                <a:latin typeface="Times New Roman" panose="02020603050405020304" pitchFamily="18" charset="0"/>
                <a:cs typeface="Times New Roman" panose="02020603050405020304" pitchFamily="18" charset="0"/>
              </a:rPr>
              <a:t>All developers know how to model:</a:t>
            </a:r>
          </a:p>
          <a:p>
            <a:pPr marL="0" indent="0" algn="just" defTabSz="914400">
              <a:spcBef>
                <a:spcPct val="20000"/>
              </a:spcBef>
              <a:buNone/>
            </a:pPr>
            <a:r>
              <a:rPr lang="en-US" sz="2400" dirty="0">
                <a:solidFill>
                  <a:srgbClr val="141314"/>
                </a:solidFill>
                <a:latin typeface="Times New Roman" panose="02020603050405020304" pitchFamily="18" charset="0"/>
                <a:cs typeface="Times New Roman" panose="02020603050405020304" pitchFamily="18" charset="0"/>
              </a:rPr>
              <a:t>	Generating appropriate, correct, well-formed, understandable models is not trivial. It takes time to get familiar with whatever tools, notation and approaches are being used. Just as with programming itself, the more modelling you do, the better you get. In addition, the more you study the models generated by yourself or your colleagues, the more you will learn. Thus, just taking a developer and asking him/her to start creating a sound robust model of sufficient clarity and abstraction is generally a flawed approach.</a:t>
            </a:r>
          </a:p>
          <a:p>
            <a:pPr marL="0" indent="0">
              <a:buFont typeface="Wingdings 3" charset="2"/>
              <a:buNone/>
            </a:pPr>
            <a:endParaRPr lang="en-US" sz="2400" b="1" i="1" u="sng" dirty="0">
              <a:solidFill>
                <a:srgbClr val="141314"/>
              </a:solidFill>
              <a:latin typeface="Times New Roman" panose="02020603050405020304" pitchFamily="18" charset="0"/>
              <a:cs typeface="Times New Roman" panose="02020603050405020304" pitchFamily="18" charset="0"/>
            </a:endParaRPr>
          </a:p>
          <a:p>
            <a:pPr marL="0" indent="0">
              <a:buFont typeface="Wingdings 3" charset="2"/>
              <a:buNone/>
            </a:pPr>
            <a:r>
              <a:rPr lang="en-US" sz="2400" b="1" i="1" u="sng" dirty="0">
                <a:solidFill>
                  <a:srgbClr val="141314"/>
                </a:solidFill>
                <a:latin typeface="Times New Roman" panose="02020603050405020304" pitchFamily="18" charset="0"/>
                <a:cs typeface="Times New Roman" panose="02020603050405020304" pitchFamily="18" charset="0"/>
              </a:rPr>
              <a:t>You can think of everything from the start:</a:t>
            </a:r>
            <a:endParaRPr lang="en-US" b="1" i="1" dirty="0">
              <a:solidFill>
                <a:srgbClr val="141314"/>
              </a:solidFill>
              <a:latin typeface="Times New Roman" panose="02020603050405020304" pitchFamily="18" charset="0"/>
              <a:cs typeface="Times New Roman" panose="02020603050405020304" pitchFamily="18" charset="0"/>
            </a:endParaRPr>
          </a:p>
          <a:p>
            <a:pPr marL="0" indent="0" algn="just" defTabSz="914400">
              <a:lnSpc>
                <a:spcPct val="80000"/>
              </a:lnSpc>
              <a:spcBef>
                <a:spcPct val="20000"/>
              </a:spcBef>
              <a:buNone/>
            </a:pPr>
            <a:r>
              <a:rPr lang="en-US" sz="1700" dirty="0">
                <a:solidFill>
                  <a:srgbClr val="141314"/>
                </a:solidFill>
                <a:latin typeface="Times New Roman" panose="02020603050405020304" pitchFamily="18" charset="0"/>
                <a:cs typeface="Times New Roman" panose="02020603050405020304" pitchFamily="18" charset="0"/>
              </a:rPr>
              <a:t>	</a:t>
            </a:r>
            <a:r>
              <a:rPr lang="en-US" sz="2400" dirty="0">
                <a:solidFill>
                  <a:srgbClr val="141314"/>
                </a:solidFill>
                <a:latin typeface="Times New Roman" panose="02020603050405020304" pitchFamily="18" charset="0"/>
                <a:cs typeface="Times New Roman" panose="02020603050405020304" pitchFamily="18" charset="0"/>
              </a:rPr>
              <a:t>One problem with UML style models is that they are static – that is, you cannot execute them. So, it is hard to determine whether they cover “enough” or whether you have missed out some critical areas. Therefore, believing that you can think of everything and cover all eventualities at the start of  modelling is wrong for all but the simplest systems.</a:t>
            </a:r>
          </a:p>
          <a:p>
            <a:pPr marL="0" indent="0" algn="just" defTabSz="914400">
              <a:lnSpc>
                <a:spcPct val="80000"/>
              </a:lnSpc>
              <a:spcBef>
                <a:spcPct val="20000"/>
              </a:spcBef>
              <a:buNone/>
            </a:pPr>
            <a:endParaRPr lang="en-US" sz="1700" dirty="0">
              <a:solidFill>
                <a:srgbClr val="141314"/>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6FE180D6-5C3C-9C2F-1F8F-76B27A0C6C49}"/>
              </a:ext>
            </a:extLst>
          </p:cNvPr>
          <p:cNvSpPr txBox="1">
            <a:spLocks noRot="1" noChangeArrowheads="1"/>
          </p:cNvSpPr>
          <p:nvPr/>
        </p:nvSpPr>
        <p:spPr>
          <a:xfrm>
            <a:off x="908302" y="544078"/>
            <a:ext cx="5976663" cy="777875"/>
          </a:xfrm>
          <a:prstGeom prst="rect">
            <a:avLst/>
          </a:prstGeom>
        </p:spPr>
        <p:txBody>
          <a:bodyPr>
            <a:normAutofit fontScale="97500"/>
          </a:bodyPr>
          <a:lstStyle/>
          <a:p>
            <a:pPr marR="0" lvl="0" indent="0" algn="ctr" fontAlgn="auto">
              <a:lnSpc>
                <a:spcPct val="100000"/>
              </a:lnSpc>
              <a:spcBef>
                <a:spcPct val="0"/>
              </a:spcBef>
              <a:spcAft>
                <a:spcPts val="0"/>
              </a:spcAft>
              <a:buClrTx/>
              <a:buSzTx/>
              <a:buFontTx/>
              <a:buNone/>
              <a:tabLst/>
              <a:defRPr/>
            </a:pPr>
            <a:r>
              <a:rPr lang="en-US" sz="2400" b="1" u="sng" dirty="0">
                <a:solidFill>
                  <a:srgbClr val="323232"/>
                </a:solidFill>
                <a:latin typeface="Times New Roman" panose="02020603050405020304" pitchFamily="18" charset="0"/>
                <a:cs typeface="Times New Roman" panose="02020603050405020304" pitchFamily="18" charset="0"/>
              </a:rPr>
              <a:t>Modelling Misconceptions(Contd.,)</a:t>
            </a:r>
          </a:p>
        </p:txBody>
      </p:sp>
    </p:spTree>
    <p:extLst>
      <p:ext uri="{BB962C8B-B14F-4D97-AF65-F5344CB8AC3E}">
        <p14:creationId xmlns:p14="http://schemas.microsoft.com/office/powerpoint/2010/main" val="11343823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468924"/>
            <a:ext cx="8595620" cy="820615"/>
          </a:xfrm>
        </p:spPr>
        <p:txBody>
          <a:bodyPr>
            <a:normAutofit/>
          </a:bodyPr>
          <a:lstStyle/>
          <a:p>
            <a:r>
              <a:rPr lang="en-IN" sz="3200" i="1" dirty="0">
                <a:latin typeface="Times New Roman" panose="02020603050405020304" pitchFamily="18" charset="0"/>
                <a:cs typeface="Times New Roman" panose="02020603050405020304" pitchFamily="18" charset="0"/>
              </a:rPr>
              <a:t>Modelling is a waste of time.</a:t>
            </a:r>
            <a:endParaRPr lang="en-IN"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7909" y="1078523"/>
            <a:ext cx="9214337" cy="5462954"/>
          </a:xfrm>
        </p:spPr>
        <p:txBody>
          <a:bodyPr>
            <a:noAutofit/>
          </a:bodyPr>
          <a:lstStyle/>
          <a:p>
            <a:pPr algn="just"/>
            <a:r>
              <a:rPr lang="en-IN" sz="2400" dirty="0">
                <a:latin typeface="Times New Roman" panose="02020603050405020304" pitchFamily="18" charset="0"/>
                <a:cs typeface="Times New Roman" panose="02020603050405020304" pitchFamily="18" charset="0"/>
              </a:rPr>
              <a:t>I have both heard, and had to deal with, this myth. This myth represents the extreme opposite of that promoted by the waterfall boys– that is, Designing models has no benefit, just get on with the coding – that’s what you are delivering after all. The model is not what gets delivered to the user and is not what will meet their eventual needs.</a:t>
            </a:r>
          </a:p>
          <a:p>
            <a:pPr algn="just"/>
            <a:r>
              <a:rPr lang="en-IN" sz="2400" dirty="0">
                <a:latin typeface="Times New Roman" panose="02020603050405020304" pitchFamily="18" charset="0"/>
                <a:cs typeface="Times New Roman" panose="02020603050405020304" pitchFamily="18" charset="0"/>
              </a:rPr>
              <a:t>“which would you prefer to live in, a tower block in which the architect first draws up plans, scale models and prototypes to confirm any outstanding issues or one where the builders just got on and did it?” Personally I would be happier in the one where some models were generated. And to some extent software is the same. On a personal level, I have found that working on software that can be placed within the framework of a model and in which the model provides the starting point, the basic structure and the context is extremely useful and I believe this helps to produce more robust systems.</a:t>
            </a:r>
          </a:p>
        </p:txBody>
      </p:sp>
    </p:spTree>
    <p:extLst>
      <p:ext uri="{BB962C8B-B14F-4D97-AF65-F5344CB8AC3E}">
        <p14:creationId xmlns:p14="http://schemas.microsoft.com/office/powerpoint/2010/main" val="38789170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4" y="504093"/>
            <a:ext cx="9615528" cy="773723"/>
          </a:xfrm>
        </p:spPr>
        <p:txBody>
          <a:bodyPr/>
          <a:lstStyle/>
          <a:p>
            <a:r>
              <a:rPr lang="en-IN" i="1" dirty="0">
                <a:latin typeface="Times New Roman" panose="02020603050405020304" pitchFamily="18" charset="0"/>
                <a:cs typeface="Times New Roman" panose="02020603050405020304" pitchFamily="18" charset="0"/>
              </a:rPr>
              <a:t>The world revolves around the data model.</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6320" y="1211022"/>
            <a:ext cx="9240388" cy="5541470"/>
          </a:xfrm>
        </p:spPr>
        <p:txBody>
          <a:bodyPr>
            <a:noAutofit/>
          </a:bodyPr>
          <a:lstStyle/>
          <a:p>
            <a:r>
              <a:rPr lang="en-IN" sz="2400" dirty="0">
                <a:latin typeface="Times New Roman" panose="02020603050405020304" pitchFamily="18" charset="0"/>
                <a:cs typeface="Times New Roman" panose="02020603050405020304" pitchFamily="18" charset="0"/>
              </a:rPr>
              <a:t>That is, the data model describing, for example, the information in the database, is the centre of the universe and the object-oriented model is based on this. </a:t>
            </a:r>
          </a:p>
          <a:p>
            <a:r>
              <a:rPr lang="en-IN" sz="2400" dirty="0">
                <a:latin typeface="Times New Roman" panose="02020603050405020304" pitchFamily="18" charset="0"/>
                <a:cs typeface="Times New Roman" panose="02020603050405020304" pitchFamily="18" charset="0"/>
              </a:rPr>
              <a:t>This is a view that is prevalent in organisations with a very strong database culture or in those that have migrated from a more data-oriented language.</a:t>
            </a:r>
          </a:p>
          <a:p>
            <a:r>
              <a:rPr lang="en-IN" sz="2400" dirty="0">
                <a:latin typeface="Times New Roman" panose="02020603050405020304" pitchFamily="18" charset="0"/>
                <a:cs typeface="Times New Roman" panose="02020603050405020304" pitchFamily="18" charset="0"/>
              </a:rPr>
              <a:t>However, while there is certainly a mapping between the object and relational worlds it is not the case that the data model dictates the object model. </a:t>
            </a:r>
          </a:p>
          <a:p>
            <a:r>
              <a:rPr lang="en-IN" sz="2400" dirty="0">
                <a:latin typeface="Times New Roman" panose="02020603050405020304" pitchFamily="18" charset="0"/>
                <a:cs typeface="Times New Roman" panose="02020603050405020304" pitchFamily="18" charset="0"/>
              </a:rPr>
              <a:t>The two maybe very closely aligned or they maybe quite distinct – it depends on the application, etc.</a:t>
            </a:r>
          </a:p>
          <a:p>
            <a:r>
              <a:rPr lang="en-IN" sz="2400" dirty="0">
                <a:latin typeface="Times New Roman" panose="02020603050405020304" pitchFamily="18" charset="0"/>
                <a:cs typeface="Times New Roman" panose="02020603050405020304" pitchFamily="18" charset="0"/>
              </a:rPr>
              <a:t>The data model used with the database is very important. However, the database was only one part of these systems and the other parts were just as important.</a:t>
            </a:r>
          </a:p>
        </p:txBody>
      </p:sp>
    </p:spTree>
    <p:extLst>
      <p:ext uri="{BB962C8B-B14F-4D97-AF65-F5344CB8AC3E}">
        <p14:creationId xmlns:p14="http://schemas.microsoft.com/office/powerpoint/2010/main" val="42109335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359872"/>
            <a:ext cx="8596668" cy="1320800"/>
          </a:xfrm>
        </p:spPr>
        <p:txBody>
          <a:bodyPr>
            <a:normAutofit/>
          </a:bodyPr>
          <a:lstStyle/>
          <a:p>
            <a:pPr algn="ctr"/>
            <a:r>
              <a:rPr lang="en-US" sz="4800" b="1" dirty="0">
                <a:latin typeface="Times New Roman" panose="02020603050405020304" pitchFamily="18" charset="0"/>
                <a:cs typeface="Times New Roman" panose="02020603050405020304" pitchFamily="18" charset="0"/>
              </a:rPr>
              <a:t>Assignment-2</a:t>
            </a:r>
            <a:endParaRPr lang="en-IN"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11088" y="2500559"/>
            <a:ext cx="8490112" cy="1661134"/>
          </a:xfrm>
        </p:spPr>
        <p:txBody>
          <a:bodyPr>
            <a:normAutofit/>
          </a:bodyPr>
          <a:lstStyle/>
          <a:p>
            <a:pPr marL="0" indent="0">
              <a:buNone/>
            </a:pPr>
            <a:r>
              <a:rPr lang="en-IN" sz="3200" b="1" dirty="0">
                <a:solidFill>
                  <a:srgbClr val="C01AA0"/>
                </a:solidFill>
                <a:latin typeface="Times New Roman" panose="02020603050405020304" pitchFamily="18" charset="0"/>
                <a:cs typeface="Times New Roman" panose="02020603050405020304" pitchFamily="18" charset="0"/>
              </a:rPr>
              <a:t>What is Agile Modelling and Explain in detail?</a:t>
            </a:r>
          </a:p>
        </p:txBody>
      </p:sp>
    </p:spTree>
    <p:extLst>
      <p:ext uri="{BB962C8B-B14F-4D97-AF65-F5344CB8AC3E}">
        <p14:creationId xmlns:p14="http://schemas.microsoft.com/office/powerpoint/2010/main" val="18551859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035A79-2E18-146E-0D39-3CDB75FF905A}"/>
              </a:ext>
            </a:extLst>
          </p:cNvPr>
          <p:cNvSpPr txBox="1">
            <a:spLocks noRot="1" noChangeArrowheads="1"/>
          </p:cNvSpPr>
          <p:nvPr/>
        </p:nvSpPr>
        <p:spPr>
          <a:xfrm>
            <a:off x="1837399" y="477917"/>
            <a:ext cx="5976663" cy="777875"/>
          </a:xfrm>
          <a:prstGeom prst="rect">
            <a:avLst/>
          </a:prstGeom>
        </p:spPr>
        <p:txBody>
          <a:bodyPr>
            <a:normAutofit fontScale="97500"/>
          </a:bodyPr>
          <a:lstStyle/>
          <a:p>
            <a:pPr algn="ctr">
              <a:lnSpc>
                <a:spcPct val="140000"/>
              </a:lnSpc>
              <a:spcBef>
                <a:spcPct val="0"/>
              </a:spcBef>
              <a:defRPr/>
            </a:pPr>
            <a:r>
              <a:rPr lang="en-US" sz="3200" b="1" u="sng" dirty="0">
                <a:solidFill>
                  <a:srgbClr val="323232"/>
                </a:solidFill>
                <a:latin typeface="Times New Roman" panose="02020603050405020304" pitchFamily="18" charset="0"/>
                <a:cs typeface="Times New Roman" panose="02020603050405020304" pitchFamily="18" charset="0"/>
              </a:rPr>
              <a:t>Tool Misconceptions</a:t>
            </a:r>
          </a:p>
        </p:txBody>
      </p:sp>
      <p:sp>
        <p:nvSpPr>
          <p:cNvPr id="4" name="Rectangle 3">
            <a:extLst>
              <a:ext uri="{FF2B5EF4-FFF2-40B4-BE49-F238E27FC236}">
                <a16:creationId xmlns:a16="http://schemas.microsoft.com/office/drawing/2014/main" id="{13467366-A30A-20D2-8A0A-55B183E07FE5}"/>
              </a:ext>
            </a:extLst>
          </p:cNvPr>
          <p:cNvSpPr txBox="1">
            <a:spLocks noRot="1" noChangeArrowheads="1"/>
          </p:cNvSpPr>
          <p:nvPr/>
        </p:nvSpPr>
        <p:spPr>
          <a:xfrm>
            <a:off x="917303" y="1487737"/>
            <a:ext cx="8730789" cy="488961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defTabSz="914400">
              <a:lnSpc>
                <a:spcPct val="80000"/>
              </a:lnSpc>
              <a:spcBef>
                <a:spcPct val="20000"/>
              </a:spcBef>
              <a:buNone/>
            </a:pPr>
            <a:r>
              <a:rPr lang="en-US" sz="2800" dirty="0">
                <a:solidFill>
                  <a:srgbClr val="141314"/>
                </a:solidFill>
                <a:latin typeface="Times New Roman" panose="02020603050405020304" pitchFamily="18" charset="0"/>
                <a:cs typeface="Times New Roman" panose="02020603050405020304" pitchFamily="18" charset="0"/>
              </a:rPr>
              <a:t>While considering some misconceptions and myths relating to the use of tools, modelling and UML.</a:t>
            </a:r>
          </a:p>
          <a:p>
            <a:pPr marL="457200" indent="-457200" algn="just" defTabSz="914400">
              <a:lnSpc>
                <a:spcPct val="80000"/>
              </a:lnSpc>
              <a:spcBef>
                <a:spcPct val="20000"/>
              </a:spcBef>
              <a:buFont typeface="+mj-lt"/>
              <a:buAutoNum type="arabicPeriod"/>
            </a:pPr>
            <a:endParaRPr lang="en-US" sz="2800" i="1" dirty="0">
              <a:solidFill>
                <a:srgbClr val="141314"/>
              </a:solidFill>
              <a:latin typeface="Times New Roman" panose="02020603050405020304" pitchFamily="18" charset="0"/>
              <a:cs typeface="Times New Roman" panose="02020603050405020304" pitchFamily="18" charset="0"/>
            </a:endParaRPr>
          </a:p>
          <a:p>
            <a:pPr marL="457200" indent="-457200" algn="just" defTabSz="914400">
              <a:lnSpc>
                <a:spcPct val="80000"/>
              </a:lnSpc>
              <a:spcBef>
                <a:spcPct val="20000"/>
              </a:spcBef>
              <a:buFont typeface="+mj-lt"/>
              <a:buAutoNum type="arabicPeriod"/>
            </a:pPr>
            <a:r>
              <a:rPr lang="en-US" sz="2800" b="1" i="1" dirty="0">
                <a:solidFill>
                  <a:srgbClr val="141314"/>
                </a:solidFill>
                <a:latin typeface="Times New Roman" panose="02020603050405020304" pitchFamily="18" charset="0"/>
                <a:cs typeface="Times New Roman" panose="02020603050405020304" pitchFamily="18" charset="0"/>
              </a:rPr>
              <a:t>UML requires CASE tools.</a:t>
            </a:r>
          </a:p>
          <a:p>
            <a:pPr marL="457200" indent="-457200" algn="just" defTabSz="914400">
              <a:lnSpc>
                <a:spcPct val="80000"/>
              </a:lnSpc>
              <a:spcBef>
                <a:spcPct val="20000"/>
              </a:spcBef>
              <a:buFont typeface="+mj-lt"/>
              <a:buAutoNum type="arabicPeriod"/>
            </a:pPr>
            <a:r>
              <a:rPr lang="en-IN" sz="2800" b="1" i="1" dirty="0">
                <a:solidFill>
                  <a:srgbClr val="141314"/>
                </a:solidFill>
                <a:latin typeface="Times New Roman" panose="02020603050405020304" pitchFamily="18" charset="0"/>
                <a:cs typeface="Times New Roman" panose="02020603050405020304" pitchFamily="18" charset="0"/>
              </a:rPr>
              <a:t>Modelling requires the use of CASE tools.</a:t>
            </a:r>
          </a:p>
          <a:p>
            <a:pPr marL="457200" indent="-457200" algn="just" defTabSz="914400">
              <a:lnSpc>
                <a:spcPct val="80000"/>
              </a:lnSpc>
              <a:spcBef>
                <a:spcPct val="20000"/>
              </a:spcBef>
              <a:buFont typeface="+mj-lt"/>
              <a:buAutoNum type="arabicPeriod"/>
            </a:pPr>
            <a:r>
              <a:rPr lang="en-IN" sz="2800" b="1" i="1" dirty="0">
                <a:solidFill>
                  <a:srgbClr val="141314"/>
                </a:solidFill>
                <a:latin typeface="Times New Roman" panose="02020603050405020304" pitchFamily="18" charset="0"/>
                <a:cs typeface="Times New Roman" panose="02020603050405020304" pitchFamily="18" charset="0"/>
              </a:rPr>
              <a:t>Agile modellers don’t use CASE tools.</a:t>
            </a:r>
          </a:p>
          <a:p>
            <a:pPr marL="457200" indent="-457200" algn="just" defTabSz="914400">
              <a:lnSpc>
                <a:spcPct val="80000"/>
              </a:lnSpc>
              <a:spcBef>
                <a:spcPct val="20000"/>
              </a:spcBef>
              <a:buFont typeface="+mj-lt"/>
              <a:buAutoNum type="arabicPeriod"/>
            </a:pPr>
            <a:r>
              <a:rPr lang="en-IN" sz="2800" b="1" i="1" dirty="0">
                <a:solidFill>
                  <a:srgbClr val="141314"/>
                </a:solidFill>
                <a:latin typeface="Times New Roman" panose="02020603050405020304" pitchFamily="18" charset="0"/>
                <a:cs typeface="Times New Roman" panose="02020603050405020304" pitchFamily="18" charset="0"/>
              </a:rPr>
              <a:t>UML is all you need!</a:t>
            </a:r>
          </a:p>
          <a:p>
            <a:pPr marL="457200" indent="-457200" algn="just" defTabSz="914400">
              <a:lnSpc>
                <a:spcPct val="80000"/>
              </a:lnSpc>
              <a:spcBef>
                <a:spcPct val="20000"/>
              </a:spcBef>
              <a:buFont typeface="+mj-lt"/>
              <a:buAutoNum type="arabicPeriod"/>
            </a:pPr>
            <a:r>
              <a:rPr lang="en-IN" sz="2800" b="1" i="1" dirty="0">
                <a:solidFill>
                  <a:srgbClr val="141314"/>
                </a:solidFill>
                <a:latin typeface="Times New Roman" panose="02020603050405020304" pitchFamily="18" charset="0"/>
                <a:cs typeface="Times New Roman" panose="02020603050405020304" pitchFamily="18" charset="0"/>
              </a:rPr>
              <a:t>The CASE tool is master.</a:t>
            </a:r>
            <a:endParaRPr lang="en-US" sz="2800" b="1" i="1" dirty="0">
              <a:solidFill>
                <a:srgbClr val="141314"/>
              </a:solidFill>
              <a:latin typeface="Times New Roman" panose="02020603050405020304" pitchFamily="18" charset="0"/>
              <a:cs typeface="Times New Roman" panose="02020603050405020304" pitchFamily="18" charset="0"/>
            </a:endParaRPr>
          </a:p>
          <a:p>
            <a:pPr marL="0" indent="0">
              <a:buFont typeface="Wingdings 3" charset="2"/>
              <a:buNone/>
            </a:pPr>
            <a:endParaRPr lang="en-US" sz="2800" b="1" i="1" u="sng"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09537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18" y="949569"/>
            <a:ext cx="8596668" cy="867508"/>
          </a:xfrm>
        </p:spPr>
        <p:txBody>
          <a:bodyPr/>
          <a:lstStyle/>
          <a:p>
            <a:pPr algn="ctr"/>
            <a:r>
              <a:rPr lang="en-IN" b="1" i="1" dirty="0">
                <a:latin typeface="Times New Roman" panose="02020603050405020304" pitchFamily="18" charset="0"/>
                <a:cs typeface="Times New Roman" panose="02020603050405020304" pitchFamily="18" charset="0"/>
              </a:rPr>
              <a:t>1. UML requires CASE tools</a:t>
            </a:r>
          </a:p>
        </p:txBody>
      </p:sp>
      <p:sp>
        <p:nvSpPr>
          <p:cNvPr id="3" name="Content Placeholder 2"/>
          <p:cNvSpPr>
            <a:spLocks noGrp="1"/>
          </p:cNvSpPr>
          <p:nvPr>
            <p:ph idx="1"/>
          </p:nvPr>
        </p:nvSpPr>
        <p:spPr/>
        <p:txBody>
          <a:bodyPr>
            <a:normAutofit/>
          </a:bodyPr>
          <a:lstStyle/>
          <a:p>
            <a:pPr marL="0" indent="0" algn="just" defTabSz="914400">
              <a:spcBef>
                <a:spcPct val="20000"/>
              </a:spcBef>
              <a:buNone/>
            </a:pPr>
            <a:r>
              <a:rPr lang="en-US" sz="2400" dirty="0">
                <a:solidFill>
                  <a:srgbClr val="141314"/>
                </a:solidFill>
                <a:latin typeface="Times New Roman" panose="02020603050405020304" pitchFamily="18" charset="0"/>
                <a:cs typeface="Times New Roman" panose="02020603050405020304" pitchFamily="18" charset="0"/>
              </a:rPr>
              <a:t>This is certainly not true – I can draw a UML diagram freehand on paper, use a simple drawing package such as Paint or indeed with a tool such as Together. It may well be true that to strictly adhere to the UML notation it is easier to use something that knows about UML. It may also be true that if you want to generate code from the UML diagrams, using a CASE tool such as Rose or Together makes life easier. But it is not a pre-requisite.</a:t>
            </a:r>
          </a:p>
          <a:p>
            <a:endParaRPr lang="en-IN" sz="2400" dirty="0"/>
          </a:p>
        </p:txBody>
      </p:sp>
    </p:spTree>
    <p:extLst>
      <p:ext uri="{BB962C8B-B14F-4D97-AF65-F5344CB8AC3E}">
        <p14:creationId xmlns:p14="http://schemas.microsoft.com/office/powerpoint/2010/main" val="3535693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E6985F-8C6A-8ECE-29EA-856042581F4F}"/>
              </a:ext>
            </a:extLst>
          </p:cNvPr>
          <p:cNvSpPr txBox="1"/>
          <p:nvPr/>
        </p:nvSpPr>
        <p:spPr>
          <a:xfrm>
            <a:off x="2440641" y="1043498"/>
            <a:ext cx="6100482" cy="430887"/>
          </a:xfrm>
          <a:prstGeom prst="rect">
            <a:avLst/>
          </a:prstGeom>
          <a:noFill/>
        </p:spPr>
        <p:txBody>
          <a:bodyPr wrap="square">
            <a:spAutoFit/>
          </a:bodyPr>
          <a:lstStyle/>
          <a:p>
            <a:r>
              <a:rPr lang="en-US" sz="2200" b="1" u="sng" spc="-150" dirty="0">
                <a:latin typeface="Arial" pitchFamily="34" charset="0"/>
                <a:ea typeface="+mj-ea"/>
                <a:cs typeface="Arial" pitchFamily="34" charset="0"/>
              </a:rPr>
              <a:t>The most common SDLC methodologies.</a:t>
            </a:r>
          </a:p>
        </p:txBody>
      </p:sp>
      <p:sp>
        <p:nvSpPr>
          <p:cNvPr id="6" name="TextBox 5">
            <a:extLst>
              <a:ext uri="{FF2B5EF4-FFF2-40B4-BE49-F238E27FC236}">
                <a16:creationId xmlns:a16="http://schemas.microsoft.com/office/drawing/2014/main" id="{D277DC9D-54E3-BC69-AB61-8116CC6A10FE}"/>
              </a:ext>
            </a:extLst>
          </p:cNvPr>
          <p:cNvSpPr txBox="1"/>
          <p:nvPr/>
        </p:nvSpPr>
        <p:spPr>
          <a:xfrm>
            <a:off x="2207559" y="2083405"/>
            <a:ext cx="610048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141314"/>
                </a:solidFill>
                <a:latin typeface="Minion-Regular"/>
                <a:cs typeface="Arial" pitchFamily="34" charset="0"/>
              </a:rPr>
              <a:t>Evolutionary Prototyping Model.</a:t>
            </a:r>
          </a:p>
        </p:txBody>
      </p:sp>
      <p:sp>
        <p:nvSpPr>
          <p:cNvPr id="8" name="TextBox 7">
            <a:extLst>
              <a:ext uri="{FF2B5EF4-FFF2-40B4-BE49-F238E27FC236}">
                <a16:creationId xmlns:a16="http://schemas.microsoft.com/office/drawing/2014/main" id="{AE26B740-859B-98D3-EFC5-1CBDB527419E}"/>
              </a:ext>
            </a:extLst>
          </p:cNvPr>
          <p:cNvSpPr txBox="1"/>
          <p:nvPr/>
        </p:nvSpPr>
        <p:spPr>
          <a:xfrm>
            <a:off x="2238936" y="2603358"/>
            <a:ext cx="6134099"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141314"/>
                </a:solidFill>
                <a:latin typeface="Minion-Regular"/>
                <a:cs typeface="Arial" pitchFamily="34" charset="0"/>
              </a:rPr>
              <a:t>Waterfall Model.</a:t>
            </a:r>
          </a:p>
        </p:txBody>
      </p:sp>
      <p:sp>
        <p:nvSpPr>
          <p:cNvPr id="10" name="TextBox 9">
            <a:extLst>
              <a:ext uri="{FF2B5EF4-FFF2-40B4-BE49-F238E27FC236}">
                <a16:creationId xmlns:a16="http://schemas.microsoft.com/office/drawing/2014/main" id="{C3E332A3-F4B4-8F2C-47AC-6FF900871582}"/>
              </a:ext>
            </a:extLst>
          </p:cNvPr>
          <p:cNvSpPr txBox="1"/>
          <p:nvPr/>
        </p:nvSpPr>
        <p:spPr>
          <a:xfrm>
            <a:off x="2207559" y="3123311"/>
            <a:ext cx="6100482" cy="369332"/>
          </a:xfrm>
          <a:prstGeom prst="rect">
            <a:avLst/>
          </a:prstGeom>
          <a:noFill/>
        </p:spPr>
        <p:txBody>
          <a:bodyPr wrap="square">
            <a:spAutoFit/>
          </a:bodyPr>
          <a:lstStyle/>
          <a:p>
            <a:pPr marL="285750" indent="-285750">
              <a:buFont typeface="Arial" panose="020B0604020202020204" pitchFamily="34" charset="0"/>
              <a:buChar char="•"/>
            </a:pPr>
            <a:r>
              <a:rPr lang="en-US" dirty="0"/>
              <a:t> </a:t>
            </a:r>
            <a:r>
              <a:rPr lang="en-US" dirty="0">
                <a:solidFill>
                  <a:srgbClr val="141314"/>
                </a:solidFill>
                <a:latin typeface="Minion-Regular"/>
                <a:cs typeface="Arial" pitchFamily="34" charset="0"/>
              </a:rPr>
              <a:t>Extreme programming (Agile development)</a:t>
            </a:r>
          </a:p>
        </p:txBody>
      </p:sp>
      <p:sp>
        <p:nvSpPr>
          <p:cNvPr id="12" name="TextBox 11">
            <a:extLst>
              <a:ext uri="{FF2B5EF4-FFF2-40B4-BE49-F238E27FC236}">
                <a16:creationId xmlns:a16="http://schemas.microsoft.com/office/drawing/2014/main" id="{8595023E-9854-746C-E359-90075738BAB3}"/>
              </a:ext>
            </a:extLst>
          </p:cNvPr>
          <p:cNvSpPr txBox="1"/>
          <p:nvPr/>
        </p:nvSpPr>
        <p:spPr>
          <a:xfrm>
            <a:off x="2207559" y="3595771"/>
            <a:ext cx="6100482"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141314"/>
                </a:solidFill>
                <a:latin typeface="Minion-Regular"/>
                <a:cs typeface="Arial" pitchFamily="34" charset="0"/>
              </a:rPr>
              <a:t>Incremental Model</a:t>
            </a:r>
          </a:p>
        </p:txBody>
      </p:sp>
      <p:sp>
        <p:nvSpPr>
          <p:cNvPr id="14" name="TextBox 13">
            <a:extLst>
              <a:ext uri="{FF2B5EF4-FFF2-40B4-BE49-F238E27FC236}">
                <a16:creationId xmlns:a16="http://schemas.microsoft.com/office/drawing/2014/main" id="{C4BC93CF-5EA1-E020-BB48-EC630EB5C213}"/>
              </a:ext>
            </a:extLst>
          </p:cNvPr>
          <p:cNvSpPr txBox="1"/>
          <p:nvPr/>
        </p:nvSpPr>
        <p:spPr>
          <a:xfrm>
            <a:off x="2207559" y="4035932"/>
            <a:ext cx="6199093"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141314"/>
                </a:solidFill>
                <a:latin typeface="Minion-Regular"/>
                <a:cs typeface="Arial" pitchFamily="34" charset="0"/>
              </a:rPr>
              <a:t>V-Shaped Model</a:t>
            </a:r>
          </a:p>
        </p:txBody>
      </p:sp>
      <p:sp>
        <p:nvSpPr>
          <p:cNvPr id="16" name="TextBox 15">
            <a:extLst>
              <a:ext uri="{FF2B5EF4-FFF2-40B4-BE49-F238E27FC236}">
                <a16:creationId xmlns:a16="http://schemas.microsoft.com/office/drawing/2014/main" id="{ECC3F402-6C09-D63F-CFE1-D3E8BC6D103C}"/>
              </a:ext>
            </a:extLst>
          </p:cNvPr>
          <p:cNvSpPr txBox="1"/>
          <p:nvPr/>
        </p:nvSpPr>
        <p:spPr>
          <a:xfrm>
            <a:off x="2207559" y="4546923"/>
            <a:ext cx="6199093"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141314"/>
                </a:solidFill>
                <a:latin typeface="Minion-Regular"/>
                <a:cs typeface="Arial" pitchFamily="34" charset="0"/>
              </a:rPr>
              <a:t>Iterative Model</a:t>
            </a:r>
          </a:p>
        </p:txBody>
      </p:sp>
      <p:sp>
        <p:nvSpPr>
          <p:cNvPr id="18" name="TextBox 17">
            <a:extLst>
              <a:ext uri="{FF2B5EF4-FFF2-40B4-BE49-F238E27FC236}">
                <a16:creationId xmlns:a16="http://schemas.microsoft.com/office/drawing/2014/main" id="{C2B1F340-F65A-BD34-A2BB-325214D34B3E}"/>
              </a:ext>
            </a:extLst>
          </p:cNvPr>
          <p:cNvSpPr txBox="1"/>
          <p:nvPr/>
        </p:nvSpPr>
        <p:spPr>
          <a:xfrm>
            <a:off x="2238935" y="5057914"/>
            <a:ext cx="6069105" cy="369332"/>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141314"/>
                </a:solidFill>
                <a:latin typeface="Minion-Regular"/>
                <a:cs typeface="Arial" pitchFamily="34" charset="0"/>
              </a:rPr>
              <a:t>Spiral Method (SDM)</a:t>
            </a:r>
          </a:p>
        </p:txBody>
      </p:sp>
    </p:spTree>
    <p:extLst>
      <p:ext uri="{BB962C8B-B14F-4D97-AF65-F5344CB8AC3E}">
        <p14:creationId xmlns:p14="http://schemas.microsoft.com/office/powerpoint/2010/main" val="42465043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503" y="937846"/>
            <a:ext cx="8642512" cy="703385"/>
          </a:xfrm>
        </p:spPr>
        <p:txBody>
          <a:bodyPr>
            <a:normAutofit/>
          </a:bodyPr>
          <a:lstStyle/>
          <a:p>
            <a:pPr algn="ctr"/>
            <a:r>
              <a:rPr lang="en-IN" sz="3200" b="1" i="1" dirty="0">
                <a:latin typeface="Times New Roman" panose="02020603050405020304" pitchFamily="18" charset="0"/>
                <a:cs typeface="Times New Roman" panose="02020603050405020304" pitchFamily="18" charset="0"/>
              </a:rPr>
              <a:t>2. Modelling requires the use of CASE tools</a:t>
            </a:r>
          </a:p>
        </p:txBody>
      </p:sp>
      <p:sp>
        <p:nvSpPr>
          <p:cNvPr id="3" name="Content Placeholder 2"/>
          <p:cNvSpPr>
            <a:spLocks noGrp="1"/>
          </p:cNvSpPr>
          <p:nvPr>
            <p:ph idx="1"/>
          </p:nvPr>
        </p:nvSpPr>
        <p:spPr/>
        <p:txBody>
          <a:bodyPr>
            <a:normAutofit/>
          </a:bodyPr>
          <a:lstStyle/>
          <a:p>
            <a:pPr algn="just"/>
            <a:r>
              <a:rPr lang="en-US" sz="2400" dirty="0">
                <a:solidFill>
                  <a:srgbClr val="141314"/>
                </a:solidFill>
                <a:latin typeface="Times New Roman" panose="02020603050405020304" pitchFamily="18" charset="0"/>
                <a:cs typeface="Times New Roman" panose="02020603050405020304" pitchFamily="18" charset="0"/>
              </a:rPr>
              <a:t>An extension of the last point is that if you are going to create models as part of your design you need a CASE tool that can manage, manipulate, cross reference, etc., your models. While these features may well be useful, they are not necessary. </a:t>
            </a:r>
          </a:p>
          <a:p>
            <a:pPr algn="just"/>
            <a:r>
              <a:rPr lang="en-US" sz="2400" dirty="0">
                <a:solidFill>
                  <a:srgbClr val="141314"/>
                </a:solidFill>
                <a:latin typeface="Times New Roman" panose="02020603050405020304" pitchFamily="18" charset="0"/>
                <a:cs typeface="Times New Roman" panose="02020603050405020304" pitchFamily="18" charset="0"/>
              </a:rPr>
              <a:t>It can (and indeed have) used simpler tools such as Visio to perform all the modelling necessary for the design of a system. Obviously, the larger the system and the larger the amount of modelling performed, the better a CASE tool may be.</a:t>
            </a:r>
          </a:p>
          <a:p>
            <a:pPr algn="just"/>
            <a:endParaRPr lang="en-IN" sz="2400" dirty="0"/>
          </a:p>
        </p:txBody>
      </p:sp>
    </p:spTree>
    <p:extLst>
      <p:ext uri="{BB962C8B-B14F-4D97-AF65-F5344CB8AC3E}">
        <p14:creationId xmlns:p14="http://schemas.microsoft.com/office/powerpoint/2010/main" val="23119978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165" y="867508"/>
            <a:ext cx="8537004" cy="844062"/>
          </a:xfrm>
        </p:spPr>
        <p:txBody>
          <a:bodyPr/>
          <a:lstStyle/>
          <a:p>
            <a:pPr algn="ctr"/>
            <a:r>
              <a:rPr lang="en-IN" b="1" i="1" dirty="0">
                <a:latin typeface="Times New Roman" panose="02020603050405020304" pitchFamily="18" charset="0"/>
                <a:cs typeface="Times New Roman" panose="02020603050405020304" pitchFamily="18" charset="0"/>
              </a:rPr>
              <a:t>3. Agile modellers don’t use CASE tools.</a:t>
            </a:r>
          </a:p>
        </p:txBody>
      </p:sp>
      <p:sp>
        <p:nvSpPr>
          <p:cNvPr id="3" name="Content Placeholder 2"/>
          <p:cNvSpPr>
            <a:spLocks noGrp="1"/>
          </p:cNvSpPr>
          <p:nvPr>
            <p:ph idx="1"/>
          </p:nvPr>
        </p:nvSpPr>
        <p:spPr>
          <a:xfrm>
            <a:off x="700779" y="1879235"/>
            <a:ext cx="9041097" cy="4697411"/>
          </a:xfrm>
        </p:spPr>
        <p:txBody>
          <a:bodyPr>
            <a:noAutofit/>
          </a:bodyPr>
          <a:lstStyle/>
          <a:p>
            <a:pPr algn="just"/>
            <a:r>
              <a:rPr lang="en-US" sz="2400" dirty="0">
                <a:solidFill>
                  <a:srgbClr val="141314"/>
                </a:solidFill>
                <a:latin typeface="Times New Roman" panose="02020603050405020304" pitchFamily="18" charset="0"/>
                <a:cs typeface="Times New Roman" panose="02020603050405020304" pitchFamily="18" charset="0"/>
              </a:rPr>
              <a:t>This is a common misconception by those starting with Agile Modelling. </a:t>
            </a:r>
          </a:p>
          <a:p>
            <a:pPr algn="just"/>
            <a:r>
              <a:rPr lang="en-US" sz="2400" dirty="0">
                <a:solidFill>
                  <a:srgbClr val="141314"/>
                </a:solidFill>
                <a:latin typeface="Times New Roman" panose="02020603050405020304" pitchFamily="18" charset="0"/>
                <a:cs typeface="Times New Roman" panose="02020603050405020304" pitchFamily="18" charset="0"/>
              </a:rPr>
              <a:t>This is partly due to the emphasis of Agile Modelling on using the simplest appropriate tool and if that tool is a white board or a piece of paper, use it. The key word here is </a:t>
            </a:r>
            <a:r>
              <a:rPr lang="en-US" sz="2400" i="1" u="sng" dirty="0">
                <a:solidFill>
                  <a:srgbClr val="FF0000"/>
                </a:solidFill>
                <a:latin typeface="Times New Roman" panose="02020603050405020304" pitchFamily="18" charset="0"/>
                <a:cs typeface="Times New Roman" panose="02020603050405020304" pitchFamily="18" charset="0"/>
              </a:rPr>
              <a:t>appropriate</a:t>
            </a:r>
            <a:r>
              <a:rPr lang="en-US" sz="2400" dirty="0">
                <a:solidFill>
                  <a:srgbClr val="141314"/>
                </a:solidFill>
                <a:latin typeface="Times New Roman" panose="02020603050405020304" pitchFamily="18" charset="0"/>
                <a:cs typeface="Times New Roman" panose="02020603050405020304" pitchFamily="18" charset="0"/>
              </a:rPr>
              <a:t>. </a:t>
            </a:r>
          </a:p>
          <a:p>
            <a:pPr algn="just"/>
            <a:r>
              <a:rPr lang="en-US" sz="2400" dirty="0">
                <a:solidFill>
                  <a:srgbClr val="141314"/>
                </a:solidFill>
                <a:latin typeface="Times New Roman" panose="02020603050405020304" pitchFamily="18" charset="0"/>
                <a:cs typeface="Times New Roman" panose="02020603050405020304" pitchFamily="18" charset="0"/>
              </a:rPr>
              <a:t>If I need to work something through with one of my colleagues, we might well use a white board or a piece of paper and not worry too much about the accuracy of the UML notation being used. </a:t>
            </a:r>
          </a:p>
          <a:p>
            <a:pPr algn="just"/>
            <a:r>
              <a:rPr lang="en-US" sz="2400" dirty="0">
                <a:solidFill>
                  <a:srgbClr val="141314"/>
                </a:solidFill>
                <a:latin typeface="Times New Roman" panose="02020603050405020304" pitchFamily="18" charset="0"/>
                <a:cs typeface="Times New Roman" panose="02020603050405020304" pitchFamily="18" charset="0"/>
              </a:rPr>
              <a:t>If however, I am trying to describe a complex structure that will need to be referenced by a variety of developers, possibly in multiple locations, then a CASE tool might well be the most appropriate.</a:t>
            </a:r>
          </a:p>
          <a:p>
            <a:pPr marL="0" indent="0" algn="just">
              <a:buNone/>
            </a:pPr>
            <a:endParaRPr lang="en-IN" sz="2400" dirty="0"/>
          </a:p>
        </p:txBody>
      </p:sp>
    </p:spTree>
    <p:extLst>
      <p:ext uri="{BB962C8B-B14F-4D97-AF65-F5344CB8AC3E}">
        <p14:creationId xmlns:p14="http://schemas.microsoft.com/office/powerpoint/2010/main" val="148728300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488" y="762000"/>
            <a:ext cx="8596668" cy="738554"/>
          </a:xfrm>
        </p:spPr>
        <p:txBody>
          <a:bodyPr/>
          <a:lstStyle/>
          <a:p>
            <a:pPr algn="ctr"/>
            <a:r>
              <a:rPr lang="en-IN" b="1" i="1" dirty="0">
                <a:latin typeface="Times New Roman" panose="02020603050405020304" pitchFamily="18" charset="0"/>
                <a:cs typeface="Times New Roman" panose="02020603050405020304" pitchFamily="18" charset="0"/>
              </a:rPr>
              <a:t>4. UML is all you need!</a:t>
            </a:r>
          </a:p>
        </p:txBody>
      </p:sp>
      <p:sp>
        <p:nvSpPr>
          <p:cNvPr id="3" name="Content Placeholder 2"/>
          <p:cNvSpPr>
            <a:spLocks noGrp="1"/>
          </p:cNvSpPr>
          <p:nvPr>
            <p:ph idx="1"/>
          </p:nvPr>
        </p:nvSpPr>
        <p:spPr>
          <a:xfrm>
            <a:off x="536656" y="1926129"/>
            <a:ext cx="9041097" cy="3384426"/>
          </a:xfrm>
        </p:spPr>
        <p:txBody>
          <a:bodyPr>
            <a:normAutofit/>
          </a:bodyPr>
          <a:lstStyle/>
          <a:p>
            <a:pPr algn="just"/>
            <a:r>
              <a:rPr lang="en-US" sz="2400" dirty="0">
                <a:solidFill>
                  <a:srgbClr val="141314"/>
                </a:solidFill>
                <a:latin typeface="Times New Roman" panose="02020603050405020304" pitchFamily="18" charset="0"/>
                <a:cs typeface="Times New Roman" panose="02020603050405020304" pitchFamily="18" charset="0"/>
              </a:rPr>
              <a:t>Some take the view that UML is all you need in terms of notation – if you can’t do it in UML (aka the design tool you are using), then it is either not relevant to an object-oriented system or not important enough to document. </a:t>
            </a:r>
          </a:p>
          <a:p>
            <a:pPr algn="just"/>
            <a:r>
              <a:rPr lang="en-US" sz="2400" dirty="0">
                <a:solidFill>
                  <a:srgbClr val="141314"/>
                </a:solidFill>
                <a:latin typeface="Times New Roman" panose="02020603050405020304" pitchFamily="18" charset="0"/>
                <a:cs typeface="Times New Roman" panose="02020603050405020304" pitchFamily="18" charset="0"/>
              </a:rPr>
              <a:t>This is not true. There are many aspects of a software project that you may wish to document, but do not fit within the remit of a UML diagram, for example, </a:t>
            </a:r>
            <a:r>
              <a:rPr lang="nb-NO" sz="2400" dirty="0">
                <a:solidFill>
                  <a:srgbClr val="141314"/>
                </a:solidFill>
                <a:latin typeface="Times New Roman" panose="02020603050405020304" pitchFamily="18" charset="0"/>
                <a:cs typeface="Times New Roman" panose="02020603050405020304" pitchFamily="18" charset="0"/>
              </a:rPr>
              <a:t>GUI storyboarding, data modelling, etc.</a:t>
            </a:r>
            <a:endParaRPr lang="en-US" sz="2400" dirty="0">
              <a:solidFill>
                <a:srgbClr val="141314"/>
              </a:solidFill>
              <a:latin typeface="Times New Roman" panose="02020603050405020304" pitchFamily="18" charset="0"/>
              <a:cs typeface="Times New Roman" panose="02020603050405020304" pitchFamily="18" charset="0"/>
            </a:endParaRPr>
          </a:p>
          <a:p>
            <a:pPr algn="just"/>
            <a:endParaRPr lang="en-IN" sz="2400" dirty="0"/>
          </a:p>
        </p:txBody>
      </p:sp>
    </p:spTree>
    <p:extLst>
      <p:ext uri="{BB962C8B-B14F-4D97-AF65-F5344CB8AC3E}">
        <p14:creationId xmlns:p14="http://schemas.microsoft.com/office/powerpoint/2010/main" val="22679653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164" y="621323"/>
            <a:ext cx="8596668" cy="773723"/>
          </a:xfrm>
        </p:spPr>
        <p:txBody>
          <a:bodyPr>
            <a:normAutofit/>
          </a:bodyPr>
          <a:lstStyle/>
          <a:p>
            <a:pPr algn="ctr"/>
            <a:r>
              <a:rPr lang="en-IN" b="1" i="1" dirty="0">
                <a:latin typeface="Times New Roman" panose="02020603050405020304" pitchFamily="18" charset="0"/>
                <a:cs typeface="Times New Roman" panose="02020603050405020304" pitchFamily="18" charset="0"/>
              </a:rPr>
              <a:t>5. The CASE tool is master</a:t>
            </a:r>
          </a:p>
        </p:txBody>
      </p:sp>
      <p:sp>
        <p:nvSpPr>
          <p:cNvPr id="3" name="Content Placeholder 2"/>
          <p:cNvSpPr>
            <a:spLocks noGrp="1"/>
          </p:cNvSpPr>
          <p:nvPr>
            <p:ph idx="1"/>
          </p:nvPr>
        </p:nvSpPr>
        <p:spPr>
          <a:xfrm>
            <a:off x="527539" y="1465385"/>
            <a:ext cx="9366738" cy="5029200"/>
          </a:xfrm>
        </p:spPr>
        <p:txBody>
          <a:bodyPr>
            <a:noAutofit/>
          </a:bodyPr>
          <a:lstStyle/>
          <a:p>
            <a:pPr algn="just"/>
            <a:r>
              <a:rPr lang="en-IN" sz="2400" dirty="0">
                <a:latin typeface="Times New Roman" panose="02020603050405020304" pitchFamily="18" charset="0"/>
                <a:cs typeface="Times New Roman" panose="02020603050405020304" pitchFamily="18" charset="0"/>
              </a:rPr>
              <a:t>This is more a perception than a misconception. It is a perception because users often feel that they are battling with the CASE tool and that they have to work in the way prescribed by the CASE tool. </a:t>
            </a:r>
          </a:p>
          <a:p>
            <a:pPr algn="just"/>
            <a:r>
              <a:rPr lang="en-IN" sz="2400" dirty="0">
                <a:latin typeface="Times New Roman" panose="02020603050405020304" pitchFamily="18" charset="0"/>
                <a:cs typeface="Times New Roman" panose="02020603050405020304" pitchFamily="18" charset="0"/>
              </a:rPr>
              <a:t>Certainly, I know that some of the colleagues I have worked with over the years have an almost irrational hatred against one well known CASE tool because of the way it forces them to work. Some of this can be overcome with training and some by choosing a suitable tool.</a:t>
            </a:r>
          </a:p>
          <a:p>
            <a:pPr algn="just"/>
            <a:r>
              <a:rPr lang="en-IN" sz="2400" dirty="0">
                <a:latin typeface="Times New Roman" panose="02020603050405020304" pitchFamily="18" charset="0"/>
                <a:cs typeface="Times New Roman" panose="02020603050405020304" pitchFamily="18" charset="0"/>
              </a:rPr>
              <a:t>The important thing is that the CASE tool should not be the master but the servant. It should help you with your work and not hinder it. Thus, finding an appropriate tool (or tools) is important. </a:t>
            </a:r>
          </a:p>
          <a:p>
            <a:pPr algn="just"/>
            <a:r>
              <a:rPr lang="en-IN" sz="2400" dirty="0">
                <a:latin typeface="Times New Roman" panose="02020603050405020304" pitchFamily="18" charset="0"/>
                <a:cs typeface="Times New Roman" panose="02020603050405020304" pitchFamily="18" charset="0"/>
              </a:rPr>
              <a:t>For example, in one case Together proved to be particularly well suited to the organisations way of working and to the developers experience and background.</a:t>
            </a:r>
          </a:p>
        </p:txBody>
      </p:sp>
    </p:spTree>
    <p:extLst>
      <p:ext uri="{BB962C8B-B14F-4D97-AF65-F5344CB8AC3E}">
        <p14:creationId xmlns:p14="http://schemas.microsoft.com/office/powerpoint/2010/main" val="23067717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035A79-2E18-146E-0D39-3CDB75FF905A}"/>
              </a:ext>
            </a:extLst>
          </p:cNvPr>
          <p:cNvSpPr txBox="1">
            <a:spLocks noRot="1" noChangeArrowheads="1"/>
          </p:cNvSpPr>
          <p:nvPr/>
        </p:nvSpPr>
        <p:spPr>
          <a:xfrm>
            <a:off x="1837401" y="413048"/>
            <a:ext cx="5976663" cy="777875"/>
          </a:xfrm>
          <a:prstGeom prst="rect">
            <a:avLst/>
          </a:prstGeom>
        </p:spPr>
        <p:txBody>
          <a:bodyPr>
            <a:normAutofit fontScale="97500"/>
          </a:bodyPr>
          <a:lstStyle/>
          <a:p>
            <a:pPr algn="ctr">
              <a:lnSpc>
                <a:spcPct val="140000"/>
              </a:lnSpc>
              <a:spcBef>
                <a:spcPct val="0"/>
              </a:spcBef>
              <a:defRPr/>
            </a:pPr>
            <a:endParaRPr lang="en-US" sz="2100" b="1" u="sng" dirty="0">
              <a:solidFill>
                <a:srgbClr val="323232"/>
              </a:solidFill>
              <a:latin typeface="Arial" panose="020B0604020202020204" pitchFamily="34" charset="0"/>
            </a:endParaRPr>
          </a:p>
        </p:txBody>
      </p:sp>
      <p:sp>
        <p:nvSpPr>
          <p:cNvPr id="5" name="Rectangle 2">
            <a:extLst>
              <a:ext uri="{FF2B5EF4-FFF2-40B4-BE49-F238E27FC236}">
                <a16:creationId xmlns:a16="http://schemas.microsoft.com/office/drawing/2014/main" id="{1EC4118F-66F1-B0F2-CBEA-D3739659CFA7}"/>
              </a:ext>
            </a:extLst>
          </p:cNvPr>
          <p:cNvSpPr txBox="1">
            <a:spLocks noRot="1" noChangeArrowheads="1"/>
          </p:cNvSpPr>
          <p:nvPr/>
        </p:nvSpPr>
        <p:spPr>
          <a:xfrm>
            <a:off x="1837401" y="1190923"/>
            <a:ext cx="5976663" cy="777875"/>
          </a:xfrm>
          <a:prstGeom prst="rect">
            <a:avLst/>
          </a:prstGeom>
        </p:spPr>
        <p:txBody>
          <a:bodyPr>
            <a:normAutofit fontScale="97500"/>
          </a:bodyPr>
          <a:lstStyle/>
          <a:p>
            <a:pPr algn="ctr">
              <a:spcBef>
                <a:spcPct val="0"/>
              </a:spcBef>
              <a:defRPr/>
            </a:pPr>
            <a:r>
              <a:rPr lang="en-US" sz="3600" b="1" u="sng" dirty="0">
                <a:solidFill>
                  <a:srgbClr val="323232"/>
                </a:solidFill>
                <a:latin typeface="Times New Roman" panose="02020603050405020304" pitchFamily="18" charset="0"/>
                <a:cs typeface="Times New Roman" panose="02020603050405020304" pitchFamily="18" charset="0"/>
              </a:rPr>
              <a:t>Updating Agile Models</a:t>
            </a:r>
          </a:p>
        </p:txBody>
      </p:sp>
      <p:sp>
        <p:nvSpPr>
          <p:cNvPr id="6" name="TextBox 5">
            <a:extLst>
              <a:ext uri="{FF2B5EF4-FFF2-40B4-BE49-F238E27FC236}">
                <a16:creationId xmlns:a16="http://schemas.microsoft.com/office/drawing/2014/main" id="{567AAECF-5936-37BC-C5F6-2E652EE79923}"/>
              </a:ext>
            </a:extLst>
          </p:cNvPr>
          <p:cNvSpPr txBox="1"/>
          <p:nvPr/>
        </p:nvSpPr>
        <p:spPr>
          <a:xfrm>
            <a:off x="728790" y="2109891"/>
            <a:ext cx="8637948" cy="3013133"/>
          </a:xfrm>
          <a:prstGeom prst="rect">
            <a:avLst/>
          </a:prstGeom>
          <a:noFill/>
        </p:spPr>
        <p:txBody>
          <a:bodyPr wrap="square">
            <a:spAutoFit/>
          </a:bodyPr>
          <a:lstStyle/>
          <a:p>
            <a:pPr algn="just">
              <a:spcBef>
                <a:spcPts val="1000"/>
              </a:spcBef>
              <a:buClr>
                <a:schemeClr val="accent1"/>
              </a:buClr>
              <a:buSzPct val="80000"/>
            </a:pPr>
            <a:r>
              <a:rPr lang="en-US" sz="2400" b="1" i="1" dirty="0">
                <a:solidFill>
                  <a:srgbClr val="141314"/>
                </a:solidFill>
                <a:latin typeface="Times New Roman" panose="02020603050405020304" pitchFamily="18" charset="0"/>
                <a:cs typeface="Times New Roman" panose="02020603050405020304" pitchFamily="18" charset="0"/>
              </a:rPr>
              <a:t>Update Only When It Hurts:</a:t>
            </a:r>
          </a:p>
          <a:p>
            <a:pPr algn="just"/>
            <a:endParaRPr lang="en-US" sz="2400" b="1" dirty="0">
              <a:solidFill>
                <a:srgbClr val="FF0000"/>
              </a:solidFill>
              <a:latin typeface="Times New Roman" panose="02020603050405020304" pitchFamily="18" charset="0"/>
              <a:cs typeface="Times New Roman" panose="02020603050405020304" pitchFamily="18" charset="0"/>
            </a:endParaRPr>
          </a:p>
          <a:p>
            <a:pPr algn="just" defTabSz="914400">
              <a:lnSpc>
                <a:spcPct val="80000"/>
              </a:lnSpc>
              <a:spcBef>
                <a:spcPct val="20000"/>
              </a:spcBef>
              <a:buClr>
                <a:schemeClr val="accent1"/>
              </a:buClr>
              <a:buSzPct val="80000"/>
            </a:pPr>
            <a:r>
              <a:rPr lang="en-US" sz="2400" dirty="0">
                <a:solidFill>
                  <a:srgbClr val="141314"/>
                </a:solidFill>
                <a:latin typeface="Times New Roman" panose="02020603050405020304" pitchFamily="18" charset="0"/>
                <a:cs typeface="Times New Roman" panose="02020603050405020304" pitchFamily="18" charset="0"/>
              </a:rPr>
              <a:t>You should update a model only when you absolutely need to, when not having the model updated is more painful than the effort of updating it. </a:t>
            </a:r>
          </a:p>
          <a:p>
            <a:pPr algn="just" defTabSz="914400">
              <a:lnSpc>
                <a:spcPct val="80000"/>
              </a:lnSpc>
              <a:spcBef>
                <a:spcPct val="20000"/>
              </a:spcBef>
              <a:buClr>
                <a:schemeClr val="accent1"/>
              </a:buClr>
              <a:buSzPct val="80000"/>
            </a:pPr>
            <a:r>
              <a:rPr lang="en-US" sz="2400" dirty="0">
                <a:solidFill>
                  <a:srgbClr val="141314"/>
                </a:solidFill>
                <a:latin typeface="Times New Roman" panose="02020603050405020304" pitchFamily="18" charset="0"/>
                <a:cs typeface="Times New Roman" panose="02020603050405020304" pitchFamily="18" charset="0"/>
              </a:rPr>
              <a:t>With this approach you discover that you update a smaller number of models than you would have in the past because the reality is that your models don't have to be perfect to provide value.</a:t>
            </a:r>
          </a:p>
          <a:p>
            <a:pPr algn="just" defTabSz="914400">
              <a:lnSpc>
                <a:spcPct val="80000"/>
              </a:lnSpc>
              <a:spcBef>
                <a:spcPct val="20000"/>
              </a:spcBef>
              <a:buClr>
                <a:schemeClr val="accent1"/>
              </a:buClr>
              <a:buSzPct val="80000"/>
            </a:pPr>
            <a:endParaRPr lang="en-US" sz="1700"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2266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4A504-0AE1-C0CE-D272-A332B9267425}"/>
              </a:ext>
            </a:extLst>
          </p:cNvPr>
          <p:cNvSpPr>
            <a:spLocks noGrp="1"/>
          </p:cNvSpPr>
          <p:nvPr>
            <p:ph type="title"/>
          </p:nvPr>
        </p:nvSpPr>
        <p:spPr/>
        <p:txBody>
          <a:bodyPr/>
          <a:lstStyle/>
          <a:p>
            <a:r>
              <a:rPr lang="en-IN" dirty="0"/>
              <a:t>--CONTINUED</a:t>
            </a:r>
          </a:p>
        </p:txBody>
      </p:sp>
      <p:sp>
        <p:nvSpPr>
          <p:cNvPr id="3" name="Content Placeholder 2">
            <a:extLst>
              <a:ext uri="{FF2B5EF4-FFF2-40B4-BE49-F238E27FC236}">
                <a16:creationId xmlns:a16="http://schemas.microsoft.com/office/drawing/2014/main" id="{6DEC8BCF-83BD-CB3E-3FA7-3FF9D74EB72C}"/>
              </a:ext>
            </a:extLst>
          </p:cNvPr>
          <p:cNvSpPr>
            <a:spLocks noGrp="1"/>
          </p:cNvSpPr>
          <p:nvPr>
            <p:ph idx="1"/>
          </p:nvPr>
        </p:nvSpPr>
        <p:spPr/>
        <p:txBody>
          <a:bodyPr>
            <a:normAutofit fontScale="92500"/>
          </a:bodyPr>
          <a:lstStyle/>
          <a:p>
            <a:pPr algn="just"/>
            <a:r>
              <a:rPr lang="en-US" sz="2400" dirty="0">
                <a:solidFill>
                  <a:srgbClr val="141314"/>
                </a:solidFill>
                <a:latin typeface="Times New Roman" panose="02020603050405020304" pitchFamily="18" charset="0"/>
                <a:cs typeface="Times New Roman" panose="02020603050405020304" pitchFamily="18" charset="0"/>
              </a:rPr>
              <a:t>The street map that I have to my town is over five years old, I know this because my own street doesn't appear on it and it's been in place for a little over five years, yet the map is still useful to me. Yes, I could purchase an updated map, one comes out every year, but why bother? Missing a few streets isn't painful enough to warrant this investment, it simply doesn't make sense to spend the money to purchase a new map every year when the one that I have is good enough. Too much time and money is wasted trying to keep models and documents in sync with source code, an impossible task to begin with, time and money that could be better spent developing new software. This practice is particularly important for </a:t>
            </a:r>
            <a:r>
              <a:rPr lang="en-US" sz="2400" dirty="0">
                <a:solidFill>
                  <a:srgbClr val="141314"/>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agile documentation.</a:t>
            </a:r>
            <a:endParaRPr lang="en-US" sz="2400" dirty="0">
              <a:solidFill>
                <a:srgbClr val="141314"/>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177327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035A79-2E18-146E-0D39-3CDB75FF905A}"/>
              </a:ext>
            </a:extLst>
          </p:cNvPr>
          <p:cNvSpPr txBox="1">
            <a:spLocks noRot="1" noChangeArrowheads="1"/>
          </p:cNvSpPr>
          <p:nvPr/>
        </p:nvSpPr>
        <p:spPr>
          <a:xfrm>
            <a:off x="2115307" y="1963942"/>
            <a:ext cx="5976663" cy="777875"/>
          </a:xfrm>
          <a:prstGeom prst="rect">
            <a:avLst/>
          </a:prstGeom>
        </p:spPr>
        <p:txBody>
          <a:bodyPr>
            <a:noAutofit/>
          </a:bodyPr>
          <a:lstStyle/>
          <a:p>
            <a:pPr algn="ctr">
              <a:lnSpc>
                <a:spcPct val="140000"/>
              </a:lnSpc>
              <a:spcBef>
                <a:spcPct val="0"/>
              </a:spcBef>
              <a:defRPr/>
            </a:pPr>
            <a:r>
              <a:rPr lang="en-US" sz="7200" b="1" i="1" u="sng" dirty="0">
                <a:solidFill>
                  <a:srgbClr val="323232"/>
                </a:solidFill>
                <a:latin typeface="Algerian" panose="04020705040A02060702" pitchFamily="82" charset="0"/>
              </a:rPr>
              <a:t>THANK YOU</a:t>
            </a:r>
          </a:p>
        </p:txBody>
      </p:sp>
    </p:spTree>
    <p:extLst>
      <p:ext uri="{BB962C8B-B14F-4D97-AF65-F5344CB8AC3E}">
        <p14:creationId xmlns:p14="http://schemas.microsoft.com/office/powerpoint/2010/main" val="2305175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0 Best Agile Project Management PPT Models, Templates and Design Tips -  Grafiktor"/>
          <p:cNvPicPr>
            <a:picLocks noGrp="1"/>
          </p:cNvPicPr>
          <p:nvPr>
            <p:ph sz="quarter" idx="13"/>
          </p:nvPr>
        </p:nvPicPr>
        <p:blipFill>
          <a:blip r:embed="rId2"/>
          <a:srcRect/>
          <a:stretch>
            <a:fillRect/>
          </a:stretch>
        </p:blipFill>
        <p:spPr bwMode="auto">
          <a:xfrm>
            <a:off x="767805" y="0"/>
            <a:ext cx="9627325" cy="5603966"/>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577C6-0248-8B01-55BC-968DCE646E0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3AB91D4-DE61-8553-BC05-F67CCAA7712C}"/>
              </a:ext>
            </a:extLst>
          </p:cNvPr>
          <p:cNvPicPr>
            <a:picLocks noGrp="1" noChangeAspect="1"/>
          </p:cNvPicPr>
          <p:nvPr>
            <p:ph sz="quarter" idx="13"/>
          </p:nvPr>
        </p:nvPicPr>
        <p:blipFill>
          <a:blip r:embed="rId2"/>
          <a:stretch>
            <a:fillRect/>
          </a:stretch>
        </p:blipFill>
        <p:spPr>
          <a:xfrm>
            <a:off x="1111349" y="1758463"/>
            <a:ext cx="8725284" cy="4726744"/>
          </a:xfrm>
        </p:spPr>
      </p:pic>
    </p:spTree>
    <p:extLst>
      <p:ext uri="{BB962C8B-B14F-4D97-AF65-F5344CB8AC3E}">
        <p14:creationId xmlns:p14="http://schemas.microsoft.com/office/powerpoint/2010/main" val="2105876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ACF8ED3-62D5-C4AA-0A02-7D8311A3BE1C}"/>
              </a:ext>
            </a:extLst>
          </p:cNvPr>
          <p:cNvPicPr>
            <a:picLocks noChangeAspect="1"/>
          </p:cNvPicPr>
          <p:nvPr/>
        </p:nvPicPr>
        <p:blipFill>
          <a:blip r:embed="rId3"/>
          <a:stretch>
            <a:fillRect/>
          </a:stretch>
        </p:blipFill>
        <p:spPr>
          <a:xfrm>
            <a:off x="1775010" y="1733711"/>
            <a:ext cx="6939357" cy="4775911"/>
          </a:xfrm>
          <a:prstGeom prst="rect">
            <a:avLst/>
          </a:prstGeom>
        </p:spPr>
      </p:pic>
      <p:sp>
        <p:nvSpPr>
          <p:cNvPr id="3" name="TextBox 2">
            <a:extLst>
              <a:ext uri="{FF2B5EF4-FFF2-40B4-BE49-F238E27FC236}">
                <a16:creationId xmlns:a16="http://schemas.microsoft.com/office/drawing/2014/main" id="{62D31A6A-0D1C-AC9A-69C9-7C3EAA2B223B}"/>
              </a:ext>
            </a:extLst>
          </p:cNvPr>
          <p:cNvSpPr txBox="1"/>
          <p:nvPr/>
        </p:nvSpPr>
        <p:spPr>
          <a:xfrm>
            <a:off x="1506071" y="457200"/>
            <a:ext cx="8041341"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141314"/>
                </a:solidFill>
                <a:latin typeface="Minion-Regular"/>
                <a:cs typeface="Arial" pitchFamily="34" charset="0"/>
              </a:rPr>
              <a:t>Even if we use different software development methods, we deal with the same phase requirements, design, coding, testing, and deployment- but they may have different priorities. They may be done in different manners and orders, etc.</a:t>
            </a:r>
          </a:p>
        </p:txBody>
      </p:sp>
    </p:spTree>
    <p:extLst>
      <p:ext uri="{BB962C8B-B14F-4D97-AF65-F5344CB8AC3E}">
        <p14:creationId xmlns:p14="http://schemas.microsoft.com/office/powerpoint/2010/main" val="207151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260BD8-FFB0-AB7C-FCE7-6BD680EFE72B}"/>
              </a:ext>
            </a:extLst>
          </p:cNvPr>
          <p:cNvSpPr txBox="1"/>
          <p:nvPr/>
        </p:nvSpPr>
        <p:spPr>
          <a:xfrm>
            <a:off x="2023265" y="1072296"/>
            <a:ext cx="6096000" cy="410882"/>
          </a:xfrm>
          <a:prstGeom prst="rect">
            <a:avLst/>
          </a:prstGeom>
          <a:noFill/>
        </p:spPr>
        <p:txBody>
          <a:bodyPr wrap="square">
            <a:spAutoFit/>
          </a:bodyPr>
          <a:lstStyle/>
          <a:p>
            <a:pPr>
              <a:lnSpc>
                <a:spcPct val="90000"/>
              </a:lnSpc>
              <a:spcBef>
                <a:spcPct val="0"/>
              </a:spcBef>
            </a:pPr>
            <a:r>
              <a:rPr lang="en-US" sz="2300" b="1" u="sng" spc="-150" dirty="0">
                <a:latin typeface="Arial" pitchFamily="34" charset="0"/>
                <a:ea typeface="+mj-ea"/>
                <a:cs typeface="Arial" pitchFamily="34" charset="0"/>
              </a:rPr>
              <a:t>Rapid software development</a:t>
            </a:r>
          </a:p>
        </p:txBody>
      </p:sp>
      <p:sp>
        <p:nvSpPr>
          <p:cNvPr id="8" name="Content Placeholder 2">
            <a:extLst>
              <a:ext uri="{FF2B5EF4-FFF2-40B4-BE49-F238E27FC236}">
                <a16:creationId xmlns:a16="http://schemas.microsoft.com/office/drawing/2014/main" id="{7DE895B8-71FD-B0A2-6483-844B0DAFBC8F}"/>
              </a:ext>
            </a:extLst>
          </p:cNvPr>
          <p:cNvSpPr txBox="1">
            <a:spLocks/>
          </p:cNvSpPr>
          <p:nvPr/>
        </p:nvSpPr>
        <p:spPr>
          <a:xfrm>
            <a:off x="1120588" y="1956899"/>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a:latin typeface="Minion-Regular"/>
              </a:rPr>
              <a:t>Rapid development and delivery is now often the most important requirement for software systems</a:t>
            </a:r>
          </a:p>
          <a:p>
            <a:pPr lvl="1" algn="just"/>
            <a:r>
              <a:rPr lang="en-US" sz="1700" dirty="0">
                <a:latin typeface="Minion-Regular"/>
              </a:rPr>
              <a:t>Businesses operate in a fast –changing requirement and it is practically impossible to produce a set of stable software requirements</a:t>
            </a:r>
          </a:p>
          <a:p>
            <a:pPr lvl="1" algn="just"/>
            <a:r>
              <a:rPr lang="en-US" sz="1700" dirty="0">
                <a:latin typeface="Minion-Regular"/>
              </a:rPr>
              <a:t>Software has to evolve quickly to reflect changing business needs.</a:t>
            </a:r>
          </a:p>
          <a:p>
            <a:pPr algn="just"/>
            <a:r>
              <a:rPr lang="en-US" sz="1800" b="1" dirty="0">
                <a:latin typeface="Minion-Regular"/>
              </a:rPr>
              <a:t>Rapid software development</a:t>
            </a:r>
          </a:p>
          <a:p>
            <a:pPr lvl="1" algn="just"/>
            <a:r>
              <a:rPr lang="en-US" sz="1700" dirty="0">
                <a:latin typeface="Minion-Regular"/>
              </a:rPr>
              <a:t>Specification, design and implementation are inter-leaved</a:t>
            </a:r>
          </a:p>
          <a:p>
            <a:pPr lvl="1" algn="just"/>
            <a:r>
              <a:rPr lang="en-US" sz="1700" dirty="0">
                <a:latin typeface="Minion-Regular"/>
              </a:rPr>
              <a:t>System is developed as a series of versions with stakeholders involved in version evaluation</a:t>
            </a:r>
          </a:p>
          <a:p>
            <a:pPr lvl="1" algn="just"/>
            <a:r>
              <a:rPr lang="en-US" sz="1700" dirty="0">
                <a:latin typeface="Minion-Regular"/>
              </a:rPr>
              <a:t>User interfaces are often developed using an IDE and graphical toolset.</a:t>
            </a:r>
          </a:p>
        </p:txBody>
      </p:sp>
    </p:spTree>
    <p:extLst>
      <p:ext uri="{BB962C8B-B14F-4D97-AF65-F5344CB8AC3E}">
        <p14:creationId xmlns:p14="http://schemas.microsoft.com/office/powerpoint/2010/main" val="3489699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t>Module I</a:t>
            </a:r>
            <a:r>
              <a:rPr lang="en-IN" dirty="0"/>
              <a:t>	</a:t>
            </a:r>
            <a:br>
              <a:rPr lang="en-IN" dirty="0"/>
            </a:br>
            <a:r>
              <a:rPr lang="en-IN" b="1" dirty="0"/>
              <a:t>Introduction</a:t>
            </a:r>
            <a:endParaRPr lang="en-IN" dirty="0"/>
          </a:p>
        </p:txBody>
      </p:sp>
      <p:sp>
        <p:nvSpPr>
          <p:cNvPr id="3" name="Content Placeholder 2"/>
          <p:cNvSpPr>
            <a:spLocks noGrp="1"/>
          </p:cNvSpPr>
          <p:nvPr>
            <p:ph idx="1"/>
          </p:nvPr>
        </p:nvSpPr>
        <p:spPr>
          <a:xfrm>
            <a:off x="677334" y="1817077"/>
            <a:ext cx="8876974" cy="4794738"/>
          </a:xfrm>
          <a:ln>
            <a:solidFill>
              <a:schemeClr val="accent1"/>
            </a:solidFill>
          </a:ln>
        </p:spPr>
        <p:txBody>
          <a:bodyPr>
            <a:normAutofit fontScale="92500" lnSpcReduction="20000"/>
          </a:bodyPr>
          <a:lstStyle/>
          <a:p>
            <a:pPr marL="0" indent="0" algn="just">
              <a:buNone/>
            </a:pPr>
            <a:r>
              <a:rPr lang="en-IN" sz="2400" b="1" dirty="0">
                <a:solidFill>
                  <a:srgbClr val="C01AA0"/>
                </a:solidFill>
              </a:rPr>
              <a:t>Introduction: </a:t>
            </a:r>
          </a:p>
          <a:p>
            <a:pPr algn="just">
              <a:buClr>
                <a:srgbClr val="00B050"/>
              </a:buClr>
              <a:buFont typeface="Wingdings" panose="05000000000000000000" pitchFamily="2" charset="2"/>
              <a:buChar char="v"/>
            </a:pPr>
            <a:r>
              <a:rPr lang="en-IN" sz="2400" dirty="0">
                <a:solidFill>
                  <a:srgbClr val="00B050"/>
                </a:solidFill>
              </a:rPr>
              <a:t>The Agile manifesto</a:t>
            </a:r>
          </a:p>
          <a:p>
            <a:pPr algn="just">
              <a:buClr>
                <a:srgbClr val="00B050"/>
              </a:buClr>
              <a:buFont typeface="Wingdings" panose="05000000000000000000" pitchFamily="2" charset="2"/>
              <a:buChar char="v"/>
            </a:pPr>
            <a:r>
              <a:rPr lang="en-IN" sz="2400" dirty="0">
                <a:solidFill>
                  <a:srgbClr val="00B050"/>
                </a:solidFill>
              </a:rPr>
              <a:t>Agile methods</a:t>
            </a:r>
          </a:p>
          <a:p>
            <a:pPr algn="just">
              <a:buClr>
                <a:srgbClr val="00B050"/>
              </a:buClr>
              <a:buFont typeface="Wingdings" panose="05000000000000000000" pitchFamily="2" charset="2"/>
              <a:buChar char="v"/>
            </a:pPr>
            <a:r>
              <a:rPr lang="en-IN" sz="2400" dirty="0">
                <a:solidFill>
                  <a:srgbClr val="00B050"/>
                </a:solidFill>
              </a:rPr>
              <a:t>XP: Extreme Programming</a:t>
            </a:r>
          </a:p>
          <a:p>
            <a:pPr algn="just">
              <a:buClr>
                <a:srgbClr val="00B050"/>
              </a:buClr>
              <a:buFont typeface="Wingdings" panose="05000000000000000000" pitchFamily="2" charset="2"/>
              <a:buChar char="v"/>
            </a:pPr>
            <a:r>
              <a:rPr lang="en-IN" sz="2400" dirty="0">
                <a:solidFill>
                  <a:srgbClr val="00B050"/>
                </a:solidFill>
              </a:rPr>
              <a:t>DSDM </a:t>
            </a:r>
          </a:p>
          <a:p>
            <a:pPr algn="just">
              <a:buClr>
                <a:srgbClr val="00B050"/>
              </a:buClr>
              <a:buFont typeface="Wingdings" panose="05000000000000000000" pitchFamily="2" charset="2"/>
              <a:buChar char="v"/>
            </a:pPr>
            <a:r>
              <a:rPr lang="en-IN" sz="2400" dirty="0">
                <a:solidFill>
                  <a:srgbClr val="00B050"/>
                </a:solidFill>
              </a:rPr>
              <a:t>SCRUM </a:t>
            </a:r>
          </a:p>
          <a:p>
            <a:pPr algn="just">
              <a:buClr>
                <a:srgbClr val="00B050"/>
              </a:buClr>
              <a:buFont typeface="Wingdings" panose="05000000000000000000" pitchFamily="2" charset="2"/>
              <a:buChar char="v"/>
            </a:pPr>
            <a:r>
              <a:rPr lang="en-IN" sz="2400" dirty="0">
                <a:solidFill>
                  <a:srgbClr val="00B050"/>
                </a:solidFill>
              </a:rPr>
              <a:t>feature- Driven Development</a:t>
            </a:r>
          </a:p>
          <a:p>
            <a:pPr algn="just">
              <a:buClr>
                <a:srgbClr val="00B050"/>
              </a:buClr>
              <a:buFont typeface="Wingdings" panose="05000000000000000000" pitchFamily="2" charset="2"/>
              <a:buChar char="v"/>
            </a:pPr>
            <a:r>
              <a:rPr lang="en-IN" sz="2400" dirty="0">
                <a:solidFill>
                  <a:srgbClr val="00B050"/>
                </a:solidFill>
              </a:rPr>
              <a:t>Test Driven Development</a:t>
            </a:r>
          </a:p>
          <a:p>
            <a:pPr algn="just">
              <a:buClr>
                <a:srgbClr val="00B050"/>
              </a:buClr>
              <a:buFont typeface="Wingdings" panose="05000000000000000000" pitchFamily="2" charset="2"/>
              <a:buChar char="v"/>
            </a:pPr>
            <a:r>
              <a:rPr lang="en-IN" sz="2400" dirty="0">
                <a:solidFill>
                  <a:srgbClr val="00B050"/>
                </a:solidFill>
              </a:rPr>
              <a:t>modelling misconceptions</a:t>
            </a:r>
          </a:p>
          <a:p>
            <a:pPr algn="just">
              <a:buClr>
                <a:srgbClr val="00B050"/>
              </a:buClr>
              <a:buFont typeface="Wingdings" panose="05000000000000000000" pitchFamily="2" charset="2"/>
              <a:buChar char="v"/>
            </a:pPr>
            <a:r>
              <a:rPr lang="en-IN" sz="2400" dirty="0">
                <a:solidFill>
                  <a:srgbClr val="00B050"/>
                </a:solidFill>
              </a:rPr>
              <a:t>agile modelling</a:t>
            </a:r>
          </a:p>
          <a:p>
            <a:pPr algn="just">
              <a:buClr>
                <a:srgbClr val="00B050"/>
              </a:buClr>
              <a:buFont typeface="Wingdings" panose="05000000000000000000" pitchFamily="2" charset="2"/>
              <a:buChar char="v"/>
            </a:pPr>
            <a:r>
              <a:rPr lang="en-IN" sz="2400" dirty="0">
                <a:solidFill>
                  <a:srgbClr val="00B050"/>
                </a:solidFill>
              </a:rPr>
              <a:t>tools of misconceptions</a:t>
            </a:r>
          </a:p>
          <a:p>
            <a:pPr algn="just">
              <a:buClr>
                <a:srgbClr val="00B050"/>
              </a:buClr>
              <a:buFont typeface="Wingdings" panose="05000000000000000000" pitchFamily="2" charset="2"/>
              <a:buChar char="v"/>
            </a:pPr>
            <a:r>
              <a:rPr lang="en-IN" sz="2400" dirty="0">
                <a:solidFill>
                  <a:srgbClr val="00B050"/>
                </a:solidFill>
              </a:rPr>
              <a:t>updating agile models. </a:t>
            </a:r>
            <a:r>
              <a:rPr lang="en-IN" dirty="0">
                <a:solidFill>
                  <a:srgbClr val="00B050"/>
                </a:solidFill>
              </a:rPr>
              <a:t>	</a:t>
            </a:r>
          </a:p>
          <a:p>
            <a:endParaRPr lang="en-IN" dirty="0"/>
          </a:p>
        </p:txBody>
      </p:sp>
    </p:spTree>
    <p:extLst>
      <p:ext uri="{BB962C8B-B14F-4D97-AF65-F5344CB8AC3E}">
        <p14:creationId xmlns:p14="http://schemas.microsoft.com/office/powerpoint/2010/main" val="161952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lstStyle/>
          <a:p>
            <a:endParaRPr lang="en-US" dirty="0"/>
          </a:p>
        </p:txBody>
      </p:sp>
      <p:pic>
        <p:nvPicPr>
          <p:cNvPr id="22530" name="Picture 2"/>
          <p:cNvPicPr>
            <a:picLocks noChangeAspect="1" noChangeArrowheads="1"/>
          </p:cNvPicPr>
          <p:nvPr/>
        </p:nvPicPr>
        <p:blipFill>
          <a:blip r:embed="rId2"/>
          <a:srcRect/>
          <a:stretch>
            <a:fillRect/>
          </a:stretch>
        </p:blipFill>
        <p:spPr bwMode="auto">
          <a:xfrm>
            <a:off x="1031966" y="705393"/>
            <a:ext cx="10202091" cy="5878287"/>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lstStyle/>
          <a:p>
            <a:endParaRPr lang="en-US"/>
          </a:p>
        </p:txBody>
      </p:sp>
      <p:pic>
        <p:nvPicPr>
          <p:cNvPr id="23554" name="Picture 2"/>
          <p:cNvPicPr>
            <a:picLocks noChangeAspect="1" noChangeArrowheads="1"/>
          </p:cNvPicPr>
          <p:nvPr/>
        </p:nvPicPr>
        <p:blipFill>
          <a:blip r:embed="rId2"/>
          <a:srcRect/>
          <a:stretch>
            <a:fillRect/>
          </a:stretch>
        </p:blipFill>
        <p:spPr bwMode="auto">
          <a:xfrm>
            <a:off x="841736" y="276497"/>
            <a:ext cx="10065749" cy="5659974"/>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F7E-C5F1-A056-CD43-B574AE0181D1}"/>
              </a:ext>
            </a:extLst>
          </p:cNvPr>
          <p:cNvSpPr>
            <a:spLocks noGrp="1"/>
          </p:cNvSpPr>
          <p:nvPr>
            <p:ph type="title"/>
          </p:nvPr>
        </p:nvSpPr>
        <p:spPr/>
        <p:txBody>
          <a:bodyPr/>
          <a:lstStyle/>
          <a:p>
            <a:r>
              <a:rPr lang="en-US" dirty="0"/>
              <a:t>SYLLABUS</a:t>
            </a:r>
            <a:endParaRPr lang="en-IN" dirty="0"/>
          </a:p>
        </p:txBody>
      </p:sp>
      <p:sp>
        <p:nvSpPr>
          <p:cNvPr id="3" name="Content Placeholder 2">
            <a:extLst>
              <a:ext uri="{FF2B5EF4-FFF2-40B4-BE49-F238E27FC236}">
                <a16:creationId xmlns:a16="http://schemas.microsoft.com/office/drawing/2014/main" id="{EEDAECBC-B983-615B-BC17-CA4BE5A4DDB5}"/>
              </a:ext>
            </a:extLst>
          </p:cNvPr>
          <p:cNvSpPr>
            <a:spLocks noGrp="1"/>
          </p:cNvSpPr>
          <p:nvPr>
            <p:ph idx="1"/>
          </p:nvPr>
        </p:nvSpPr>
        <p:spPr/>
        <p:txBody>
          <a:bodyPr/>
          <a:lstStyle/>
          <a:p>
            <a:pPr algn="l"/>
            <a:endParaRPr lang="en-IN"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 </a:t>
            </a:r>
            <a:r>
              <a:rPr lang="en-US" sz="1800" b="0" i="1" u="none" strike="noStrike" baseline="0" dirty="0">
                <a:solidFill>
                  <a:srgbClr val="000000"/>
                </a:solidFill>
                <a:latin typeface="Calibri" panose="020F0502020204030204" pitchFamily="34" charset="0"/>
              </a:rPr>
              <a:t>Agile software development practices enable customer centric software development with collaborative teamwork </a:t>
            </a:r>
            <a:r>
              <a:rPr lang="en-US" sz="1800" b="0" i="1" u="none" strike="noStrike" baseline="0" dirty="0" err="1">
                <a:solidFill>
                  <a:srgbClr val="000000"/>
                </a:solidFill>
                <a:latin typeface="Calibri" panose="020F0502020204030204" pitchFamily="34" charset="0"/>
              </a:rPr>
              <a:t>centred</a:t>
            </a:r>
            <a:r>
              <a:rPr lang="en-US" sz="1800" b="0" i="1" u="none" strike="noStrike" baseline="0" dirty="0">
                <a:solidFill>
                  <a:srgbClr val="000000"/>
                </a:solidFill>
                <a:latin typeface="Calibri" panose="020F0502020204030204" pitchFamily="34" charset="0"/>
              </a:rPr>
              <a:t> around people. This course elaborates agile development principles and techniques covering the entire software development process from problem conception through development, testing and deployment to equip the learner with practical software development </a:t>
            </a:r>
            <a:r>
              <a:rPr lang="en-IN" sz="1800" b="0" i="1" u="none" strike="noStrike" baseline="0" dirty="0">
                <a:solidFill>
                  <a:srgbClr val="000000"/>
                </a:solidFill>
                <a:latin typeface="Calibri" panose="020F0502020204030204" pitchFamily="34" charset="0"/>
              </a:rPr>
              <a:t>methodology. </a:t>
            </a:r>
            <a:r>
              <a:rPr lang="en-IN" sz="1800" b="0" i="0" u="none" strike="noStrike" baseline="0" dirty="0">
                <a:solidFill>
                  <a:srgbClr val="000000"/>
                </a:solidFill>
                <a:latin typeface="Calibri" panose="020F0502020204030204" pitchFamily="34" charset="0"/>
              </a:rPr>
              <a:t>	</a:t>
            </a:r>
          </a:p>
          <a:p>
            <a:endParaRPr lang="en-IN" dirty="0"/>
          </a:p>
        </p:txBody>
      </p:sp>
    </p:spTree>
    <p:extLst>
      <p:ext uri="{BB962C8B-B14F-4D97-AF65-F5344CB8AC3E}">
        <p14:creationId xmlns:p14="http://schemas.microsoft.com/office/powerpoint/2010/main" val="3411646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sz="quarter" idx="13"/>
          </p:nvPr>
        </p:nvPicPr>
        <p:blipFill>
          <a:blip r:embed="rId2"/>
          <a:stretch>
            <a:fillRect/>
          </a:stretch>
        </p:blipFill>
        <p:spPr>
          <a:xfrm>
            <a:off x="796834" y="339634"/>
            <a:ext cx="10371909" cy="5904411"/>
          </a:xfrm>
          <a:prstGeom prst="rect">
            <a:avLst/>
          </a:prstGeom>
        </p:spPr>
      </p:pic>
      <p:graphicFrame>
        <p:nvGraphicFramePr>
          <p:cNvPr id="4" name="Object 3"/>
          <p:cNvGraphicFramePr>
            <a:graphicFrameLocks noChangeAspect="1"/>
          </p:cNvGraphicFramePr>
          <p:nvPr/>
        </p:nvGraphicFramePr>
        <p:xfrm>
          <a:off x="92075" y="92075"/>
          <a:ext cx="698500" cy="488950"/>
        </p:xfrm>
        <a:graphic>
          <a:graphicData uri="http://schemas.openxmlformats.org/presentationml/2006/ole">
            <mc:AlternateContent xmlns:mc="http://schemas.openxmlformats.org/markup-compatibility/2006">
              <mc:Choice xmlns:v="urn:schemas-microsoft-com:vml" Requires="v">
                <p:oleObj name="Packager Shell Object" showAsIcon="1" r:id="rId3" imgW="698040" imgH="488520" progId="Package">
                  <p:embed/>
                </p:oleObj>
              </mc:Choice>
              <mc:Fallback>
                <p:oleObj name="Packager Shell Object" showAsIcon="1" r:id="rId3" imgW="698040" imgH="488520" progId="Package">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92075"/>
                        <a:ext cx="69850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84045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048F-1E94-3E60-F16B-8C95C0CC3ECD}"/>
              </a:ext>
            </a:extLst>
          </p:cNvPr>
          <p:cNvSpPr>
            <a:spLocks noGrp="1"/>
          </p:cNvSpPr>
          <p:nvPr>
            <p:ph type="title"/>
          </p:nvPr>
        </p:nvSpPr>
        <p:spPr/>
        <p:txBody>
          <a:bodyPr/>
          <a:lstStyle/>
          <a:p>
            <a:r>
              <a:rPr lang="en-US" dirty="0"/>
              <a:t>Principles of Agile </a:t>
            </a:r>
            <a:endParaRPr lang="en-IN" dirty="0"/>
          </a:p>
        </p:txBody>
      </p:sp>
      <p:pic>
        <p:nvPicPr>
          <p:cNvPr id="5" name="Content Placeholder 4">
            <a:extLst>
              <a:ext uri="{FF2B5EF4-FFF2-40B4-BE49-F238E27FC236}">
                <a16:creationId xmlns:a16="http://schemas.microsoft.com/office/drawing/2014/main" id="{B78CD0BD-DCEB-AEC0-1F60-BE90A3C0CACA}"/>
              </a:ext>
            </a:extLst>
          </p:cNvPr>
          <p:cNvPicPr>
            <a:picLocks noGrp="1" noChangeAspect="1"/>
          </p:cNvPicPr>
          <p:nvPr>
            <p:ph sz="quarter" idx="13"/>
          </p:nvPr>
        </p:nvPicPr>
        <p:blipFill>
          <a:blip r:embed="rId2"/>
          <a:stretch>
            <a:fillRect/>
          </a:stretch>
        </p:blipFill>
        <p:spPr>
          <a:xfrm>
            <a:off x="2581494" y="2366963"/>
            <a:ext cx="7029012" cy="3424237"/>
          </a:xfrm>
        </p:spPr>
      </p:pic>
    </p:spTree>
    <p:extLst>
      <p:ext uri="{BB962C8B-B14F-4D97-AF65-F5344CB8AC3E}">
        <p14:creationId xmlns:p14="http://schemas.microsoft.com/office/powerpoint/2010/main" val="210383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IN"/>
          </a:p>
        </p:txBody>
      </p:sp>
      <p:pic>
        <p:nvPicPr>
          <p:cNvPr id="9" name="Content Placeholder 8"/>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2697" y="195943"/>
            <a:ext cx="11116492" cy="6479177"/>
          </a:xfrm>
        </p:spPr>
      </p:pic>
    </p:spTree>
    <p:extLst>
      <p:ext uri="{BB962C8B-B14F-4D97-AF65-F5344CB8AC3E}">
        <p14:creationId xmlns:p14="http://schemas.microsoft.com/office/powerpoint/2010/main" val="1818949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18B82-605E-0F29-53B2-ADBF9D785E47}"/>
              </a:ext>
            </a:extLst>
          </p:cNvPr>
          <p:cNvSpPr>
            <a:spLocks noGrp="1"/>
          </p:cNvSpPr>
          <p:nvPr>
            <p:ph type="title"/>
          </p:nvPr>
        </p:nvSpPr>
        <p:spPr/>
        <p:txBody>
          <a:bodyPr/>
          <a:lstStyle/>
          <a:p>
            <a:r>
              <a:rPr lang="en-US" dirty="0"/>
              <a:t>Advantages of Agile</a:t>
            </a:r>
            <a:endParaRPr lang="en-IN" dirty="0"/>
          </a:p>
        </p:txBody>
      </p:sp>
      <p:pic>
        <p:nvPicPr>
          <p:cNvPr id="5" name="Content Placeholder 4">
            <a:extLst>
              <a:ext uri="{FF2B5EF4-FFF2-40B4-BE49-F238E27FC236}">
                <a16:creationId xmlns:a16="http://schemas.microsoft.com/office/drawing/2014/main" id="{420BF69A-6CCE-CF83-37A3-35827F99D6E4}"/>
              </a:ext>
            </a:extLst>
          </p:cNvPr>
          <p:cNvPicPr>
            <a:picLocks noGrp="1" noChangeAspect="1"/>
          </p:cNvPicPr>
          <p:nvPr>
            <p:ph sz="quarter" idx="13"/>
          </p:nvPr>
        </p:nvPicPr>
        <p:blipFill>
          <a:blip r:embed="rId2"/>
          <a:stretch>
            <a:fillRect/>
          </a:stretch>
        </p:blipFill>
        <p:spPr>
          <a:xfrm>
            <a:off x="2095473" y="2366963"/>
            <a:ext cx="8001053" cy="3424237"/>
          </a:xfrm>
        </p:spPr>
      </p:pic>
    </p:spTree>
    <p:extLst>
      <p:ext uri="{BB962C8B-B14F-4D97-AF65-F5344CB8AC3E}">
        <p14:creationId xmlns:p14="http://schemas.microsoft.com/office/powerpoint/2010/main" val="884912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CC97F-DF5B-5CF2-85DF-3C92F4514F02}"/>
              </a:ext>
            </a:extLst>
          </p:cNvPr>
          <p:cNvSpPr>
            <a:spLocks noGrp="1"/>
          </p:cNvSpPr>
          <p:nvPr>
            <p:ph type="title"/>
          </p:nvPr>
        </p:nvSpPr>
        <p:spPr/>
        <p:txBody>
          <a:bodyPr/>
          <a:lstStyle/>
          <a:p>
            <a:r>
              <a:rPr lang="en-US" dirty="0"/>
              <a:t>How to implement Agile</a:t>
            </a:r>
            <a:endParaRPr lang="en-IN" dirty="0"/>
          </a:p>
        </p:txBody>
      </p:sp>
      <p:pic>
        <p:nvPicPr>
          <p:cNvPr id="5" name="Content Placeholder 4">
            <a:extLst>
              <a:ext uri="{FF2B5EF4-FFF2-40B4-BE49-F238E27FC236}">
                <a16:creationId xmlns:a16="http://schemas.microsoft.com/office/drawing/2014/main" id="{DAEE1A0C-FF6B-10DB-2E55-E1ED11436810}"/>
              </a:ext>
            </a:extLst>
          </p:cNvPr>
          <p:cNvPicPr>
            <a:picLocks noGrp="1" noChangeAspect="1"/>
          </p:cNvPicPr>
          <p:nvPr>
            <p:ph sz="quarter" idx="13"/>
          </p:nvPr>
        </p:nvPicPr>
        <p:blipFill>
          <a:blip r:embed="rId2"/>
          <a:stretch>
            <a:fillRect/>
          </a:stretch>
        </p:blipFill>
        <p:spPr>
          <a:xfrm>
            <a:off x="2500880" y="2366963"/>
            <a:ext cx="7190240" cy="3424237"/>
          </a:xfrm>
        </p:spPr>
      </p:pic>
    </p:spTree>
    <p:extLst>
      <p:ext uri="{BB962C8B-B14F-4D97-AF65-F5344CB8AC3E}">
        <p14:creationId xmlns:p14="http://schemas.microsoft.com/office/powerpoint/2010/main" val="3386051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425FF0-CE29-D743-B89A-4A94193DF266}"/>
              </a:ext>
            </a:extLst>
          </p:cNvPr>
          <p:cNvSpPr txBox="1"/>
          <p:nvPr/>
        </p:nvSpPr>
        <p:spPr>
          <a:xfrm>
            <a:off x="1331713" y="1078017"/>
            <a:ext cx="6096000" cy="446276"/>
          </a:xfrm>
          <a:prstGeom prst="rect">
            <a:avLst/>
          </a:prstGeom>
          <a:noFill/>
        </p:spPr>
        <p:txBody>
          <a:bodyPr wrap="square">
            <a:spAutoFit/>
          </a:bodyPr>
          <a:lstStyle/>
          <a:p>
            <a:pPr algn="ctr"/>
            <a:r>
              <a:rPr lang="en-US" sz="2300" b="1" u="sng" spc="-150" dirty="0">
                <a:latin typeface="Arial" pitchFamily="34" charset="0"/>
                <a:ea typeface="+mj-ea"/>
                <a:cs typeface="Arial" pitchFamily="34" charset="0"/>
              </a:rPr>
              <a:t>Agile methods</a:t>
            </a:r>
          </a:p>
        </p:txBody>
      </p:sp>
      <p:sp>
        <p:nvSpPr>
          <p:cNvPr id="5" name="Rectangle 3">
            <a:extLst>
              <a:ext uri="{FF2B5EF4-FFF2-40B4-BE49-F238E27FC236}">
                <a16:creationId xmlns:a16="http://schemas.microsoft.com/office/drawing/2014/main" id="{D929546F-3752-6B1F-3B90-BA7356BC42A3}"/>
              </a:ext>
            </a:extLst>
          </p:cNvPr>
          <p:cNvSpPr txBox="1">
            <a:spLocks noChangeArrowheads="1"/>
          </p:cNvSpPr>
          <p:nvPr/>
        </p:nvSpPr>
        <p:spPr>
          <a:xfrm>
            <a:off x="744869" y="1733711"/>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342900" algn="just" defTabSz="457200">
              <a:spcBef>
                <a:spcPts val="300"/>
              </a:spcBef>
              <a:buFontTx/>
              <a:buChar char="•"/>
            </a:pPr>
            <a:r>
              <a:rPr lang="en-US" sz="1800" dirty="0">
                <a:solidFill>
                  <a:srgbClr val="141314"/>
                </a:solidFill>
                <a:latin typeface="Minion-Regular"/>
                <a:cs typeface="Arial" pitchFamily="34" charset="0"/>
              </a:rPr>
              <a:t>Dissatisfaction with the overheads involved in software design methods of the 1980s and 1990s led to the creation of agile methods</a:t>
            </a:r>
          </a:p>
          <a:p>
            <a:pPr marL="114300" lvl="1" indent="0" algn="just" defTabSz="457200">
              <a:spcBef>
                <a:spcPts val="300"/>
              </a:spcBef>
              <a:buNone/>
            </a:pPr>
            <a:endParaRPr lang="en-US" sz="1800" dirty="0">
              <a:solidFill>
                <a:srgbClr val="141314"/>
              </a:solidFill>
              <a:latin typeface="Minion-Regular"/>
              <a:cs typeface="Arial" pitchFamily="34" charset="0"/>
            </a:endParaRPr>
          </a:p>
          <a:p>
            <a:pPr marL="114300" lvl="1" indent="0" algn="just" defTabSz="457200">
              <a:spcBef>
                <a:spcPts val="300"/>
              </a:spcBef>
              <a:buNone/>
            </a:pPr>
            <a:r>
              <a:rPr lang="en-US" sz="1800" dirty="0">
                <a:solidFill>
                  <a:srgbClr val="141314"/>
                </a:solidFill>
                <a:latin typeface="Minion-Regular"/>
                <a:cs typeface="Arial" pitchFamily="34" charset="0"/>
              </a:rPr>
              <a:t>These methods:</a:t>
            </a:r>
          </a:p>
          <a:p>
            <a:pPr marL="114300" lvl="1" indent="0" algn="just" defTabSz="457200">
              <a:spcBef>
                <a:spcPts val="300"/>
              </a:spcBef>
              <a:buNone/>
            </a:pPr>
            <a:endParaRPr lang="en-US" sz="1800" dirty="0">
              <a:solidFill>
                <a:srgbClr val="141314"/>
              </a:solidFill>
              <a:latin typeface="Minion-Regular"/>
              <a:cs typeface="Arial" pitchFamily="34" charset="0"/>
            </a:endParaRPr>
          </a:p>
          <a:p>
            <a:pPr marL="457200" lvl="1" indent="-342900" algn="just" defTabSz="457200">
              <a:spcBef>
                <a:spcPts val="300"/>
              </a:spcBef>
              <a:buFontTx/>
              <a:buChar char="•"/>
            </a:pPr>
            <a:r>
              <a:rPr lang="en-US" sz="1800" dirty="0">
                <a:solidFill>
                  <a:srgbClr val="141314"/>
                </a:solidFill>
                <a:latin typeface="Minion-Regular"/>
                <a:cs typeface="Arial" pitchFamily="34" charset="0"/>
              </a:rPr>
              <a:t>Focus on the code rather than the design</a:t>
            </a:r>
          </a:p>
          <a:p>
            <a:pPr marL="457200" lvl="1" indent="-342900" algn="just" defTabSz="457200">
              <a:spcBef>
                <a:spcPts val="300"/>
              </a:spcBef>
              <a:buFontTx/>
              <a:buChar char="•"/>
            </a:pPr>
            <a:r>
              <a:rPr lang="en-US" sz="1800" dirty="0">
                <a:solidFill>
                  <a:srgbClr val="141314"/>
                </a:solidFill>
                <a:latin typeface="Minion-Regular"/>
                <a:cs typeface="Arial" pitchFamily="34" charset="0"/>
              </a:rPr>
              <a:t>Are based on an iterative approach to software development</a:t>
            </a:r>
          </a:p>
          <a:p>
            <a:pPr marL="457200" lvl="1" indent="-342900" algn="just" defTabSz="457200">
              <a:spcBef>
                <a:spcPts val="300"/>
              </a:spcBef>
              <a:buFontTx/>
              <a:buChar char="•"/>
            </a:pPr>
            <a:r>
              <a:rPr lang="en-US" sz="1800" dirty="0">
                <a:solidFill>
                  <a:srgbClr val="141314"/>
                </a:solidFill>
                <a:latin typeface="Minion-Regular"/>
                <a:cs typeface="Arial" pitchFamily="34" charset="0"/>
              </a:rPr>
              <a:t>Are intended to deliver working software quickly and evolve this quickly to meet changing requirements.</a:t>
            </a:r>
          </a:p>
          <a:p>
            <a:pPr marL="457200" lvl="1" indent="-342900" algn="just" defTabSz="457200">
              <a:spcBef>
                <a:spcPts val="300"/>
              </a:spcBef>
              <a:buFontTx/>
              <a:buChar char="•"/>
            </a:pPr>
            <a:r>
              <a:rPr lang="en-US" sz="1800" dirty="0">
                <a:solidFill>
                  <a:srgbClr val="141314"/>
                </a:solidFill>
                <a:latin typeface="Minion-Regular"/>
                <a:cs typeface="Arial" pitchFamily="34" charset="0"/>
              </a:rPr>
              <a:t>The aim of agile methods is to reduce overheads in the software process (e.g. by limiting documentation) and to be able to respond quickly to changing requirements without excessive rework.</a:t>
            </a:r>
          </a:p>
        </p:txBody>
      </p:sp>
    </p:spTree>
    <p:extLst>
      <p:ext uri="{BB962C8B-B14F-4D97-AF65-F5344CB8AC3E}">
        <p14:creationId xmlns:p14="http://schemas.microsoft.com/office/powerpoint/2010/main" val="3729226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F68166-50C4-1CB4-DBC5-0C5E26C6ED21}"/>
              </a:ext>
            </a:extLst>
          </p:cNvPr>
          <p:cNvSpPr txBox="1">
            <a:spLocks noRot="1" noChangeArrowheads="1"/>
          </p:cNvSpPr>
          <p:nvPr/>
        </p:nvSpPr>
        <p:spPr>
          <a:xfrm>
            <a:off x="806824" y="380695"/>
            <a:ext cx="9332258" cy="135301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ts val="3600"/>
              </a:lnSpc>
            </a:pPr>
            <a:r>
              <a:rPr lang="en-US" sz="2400" b="1" u="sng" spc="-150" dirty="0">
                <a:latin typeface="Arial" pitchFamily="34" charset="0"/>
                <a:cs typeface="Arial" pitchFamily="34" charset="0"/>
              </a:rPr>
              <a:t>The Manifesto for  Agile Software Development</a:t>
            </a:r>
          </a:p>
        </p:txBody>
      </p:sp>
      <p:sp>
        <p:nvSpPr>
          <p:cNvPr id="4" name="Text Box 3">
            <a:extLst>
              <a:ext uri="{FF2B5EF4-FFF2-40B4-BE49-F238E27FC236}">
                <a16:creationId xmlns:a16="http://schemas.microsoft.com/office/drawing/2014/main" id="{3779FA5B-0391-8903-2548-5FFB951C263C}"/>
              </a:ext>
            </a:extLst>
          </p:cNvPr>
          <p:cNvSpPr txBox="1">
            <a:spLocks noChangeArrowheads="1"/>
          </p:cNvSpPr>
          <p:nvPr/>
        </p:nvSpPr>
        <p:spPr bwMode="auto">
          <a:xfrm>
            <a:off x="1015262" y="1539153"/>
            <a:ext cx="7848871" cy="4216539"/>
          </a:xfrm>
          <a:prstGeom prst="rect">
            <a:avLst/>
          </a:prstGeom>
          <a:noFill/>
          <a:ln w="12700">
            <a:noFill/>
            <a:miter lim="800000"/>
            <a:headEnd/>
            <a:tailEnd/>
          </a:ln>
          <a:effectLst/>
        </p:spPr>
        <p:txBody>
          <a:bodyPr wrap="square">
            <a:spAutoFit/>
          </a:bodyPr>
          <a:lstStyle/>
          <a:p>
            <a:pPr algn="just">
              <a:spcBef>
                <a:spcPts val="600"/>
              </a:spcBef>
              <a:spcAft>
                <a:spcPts val="1200"/>
              </a:spcAft>
            </a:pPr>
            <a:r>
              <a:rPr lang="en-US" dirty="0">
                <a:solidFill>
                  <a:srgbClr val="141314"/>
                </a:solidFill>
                <a:latin typeface="Times New Roman" panose="02020603050405020304" pitchFamily="18" charset="0"/>
                <a:cs typeface="Times New Roman" panose="02020603050405020304" pitchFamily="18" charset="0"/>
              </a:rPr>
              <a:t>We are uncovering better ways of developing software by doing it and helping others do it.  Through this work we have come to value: </a:t>
            </a:r>
          </a:p>
          <a:p>
            <a:pPr marL="742950" lvl="1" indent="-285750" algn="just">
              <a:spcBef>
                <a:spcPts val="300"/>
              </a:spcBef>
              <a:buFont typeface="Wingdings" panose="05000000000000000000" pitchFamily="2" charset="2"/>
              <a:buChar char="v"/>
            </a:pPr>
            <a:r>
              <a:rPr lang="en-US" b="1" dirty="0">
                <a:solidFill>
                  <a:srgbClr val="141314"/>
                </a:solidFill>
                <a:latin typeface="Times New Roman" panose="02020603050405020304" pitchFamily="18" charset="0"/>
                <a:cs typeface="Times New Roman" panose="02020603050405020304" pitchFamily="18" charset="0"/>
              </a:rPr>
              <a:t>Individuals and interactions over processes and tools </a:t>
            </a:r>
          </a:p>
          <a:p>
            <a:pPr marL="742950" lvl="1" indent="-285750" algn="just">
              <a:spcBef>
                <a:spcPts val="300"/>
              </a:spcBef>
              <a:buFont typeface="Wingdings" panose="05000000000000000000" pitchFamily="2" charset="2"/>
              <a:buChar char="v"/>
            </a:pPr>
            <a:r>
              <a:rPr lang="en-US" b="1" dirty="0">
                <a:solidFill>
                  <a:srgbClr val="141314"/>
                </a:solidFill>
                <a:latin typeface="Times New Roman" panose="02020603050405020304" pitchFamily="18" charset="0"/>
                <a:cs typeface="Times New Roman" panose="02020603050405020304" pitchFamily="18" charset="0"/>
              </a:rPr>
              <a:t>Working software over comprehensive documentation </a:t>
            </a:r>
          </a:p>
          <a:p>
            <a:pPr marL="742950" lvl="1" indent="-285750" algn="just">
              <a:spcBef>
                <a:spcPts val="300"/>
              </a:spcBef>
              <a:buFont typeface="Wingdings" panose="05000000000000000000" pitchFamily="2" charset="2"/>
              <a:buChar char="v"/>
            </a:pPr>
            <a:r>
              <a:rPr lang="en-US" b="1" dirty="0">
                <a:solidFill>
                  <a:srgbClr val="141314"/>
                </a:solidFill>
                <a:latin typeface="Times New Roman" panose="02020603050405020304" pitchFamily="18" charset="0"/>
                <a:cs typeface="Times New Roman" panose="02020603050405020304" pitchFamily="18" charset="0"/>
              </a:rPr>
              <a:t>Customer collaboration over contract negotiation </a:t>
            </a:r>
          </a:p>
          <a:p>
            <a:pPr marL="742950" lvl="1" indent="-285750" algn="just">
              <a:spcBef>
                <a:spcPts val="300"/>
              </a:spcBef>
              <a:buFont typeface="Wingdings" panose="05000000000000000000" pitchFamily="2" charset="2"/>
              <a:buChar char="v"/>
            </a:pPr>
            <a:r>
              <a:rPr lang="en-US" b="1" dirty="0">
                <a:solidFill>
                  <a:srgbClr val="141314"/>
                </a:solidFill>
                <a:latin typeface="Times New Roman" panose="02020603050405020304" pitchFamily="18" charset="0"/>
                <a:cs typeface="Times New Roman" panose="02020603050405020304" pitchFamily="18" charset="0"/>
              </a:rPr>
              <a:t>Responding to change over following a plan</a:t>
            </a:r>
            <a:r>
              <a:rPr lang="en-US" dirty="0">
                <a:solidFill>
                  <a:srgbClr val="141314"/>
                </a:solidFill>
                <a:latin typeface="Times New Roman" panose="02020603050405020304" pitchFamily="18" charset="0"/>
                <a:cs typeface="Times New Roman" panose="02020603050405020304" pitchFamily="18" charset="0"/>
              </a:rPr>
              <a:t> </a:t>
            </a:r>
          </a:p>
          <a:p>
            <a:pPr lvl="1" indent="-342900" algn="just">
              <a:spcBef>
                <a:spcPts val="300"/>
              </a:spcBef>
              <a:buFontTx/>
              <a:buChar char="•"/>
            </a:pPr>
            <a:endParaRPr lang="en-US" dirty="0">
              <a:solidFill>
                <a:srgbClr val="141314"/>
              </a:solidFill>
              <a:latin typeface="Times New Roman" panose="02020603050405020304" pitchFamily="18" charset="0"/>
              <a:cs typeface="Times New Roman" panose="02020603050405020304" pitchFamily="18" charset="0"/>
            </a:endParaRPr>
          </a:p>
          <a:p>
            <a:pPr lvl="1" indent="-342900" algn="just">
              <a:spcBef>
                <a:spcPts val="300"/>
              </a:spcBef>
              <a:buFontTx/>
              <a:buChar char="•"/>
            </a:pPr>
            <a:r>
              <a:rPr lang="en-US" dirty="0">
                <a:solidFill>
                  <a:srgbClr val="141314"/>
                </a:solidFill>
                <a:latin typeface="Times New Roman" panose="02020603050405020304" pitchFamily="18" charset="0"/>
                <a:cs typeface="Times New Roman" panose="02020603050405020304" pitchFamily="18" charset="0"/>
              </a:rPr>
              <a:t>That is, while there is value in the items on the right, we value the items on the left more.</a:t>
            </a:r>
          </a:p>
          <a:p>
            <a:pPr lvl="1" indent="-342900" algn="just">
              <a:spcBef>
                <a:spcPts val="300"/>
              </a:spcBef>
              <a:buFontTx/>
              <a:buChar char="•"/>
            </a:pPr>
            <a:endParaRPr lang="en-US" dirty="0">
              <a:solidFill>
                <a:srgbClr val="141314"/>
              </a:solidFill>
              <a:latin typeface="Times New Roman" panose="02020603050405020304" pitchFamily="18" charset="0"/>
              <a:cs typeface="Times New Roman" panose="02020603050405020304" pitchFamily="18" charset="0"/>
            </a:endParaRPr>
          </a:p>
          <a:p>
            <a:pPr lvl="1" indent="-342900" algn="just">
              <a:spcBef>
                <a:spcPts val="300"/>
              </a:spcBef>
              <a:buFontTx/>
              <a:buChar char="•"/>
            </a:pPr>
            <a:r>
              <a:rPr lang="en-US" altLang="en-US" dirty="0">
                <a:solidFill>
                  <a:srgbClr val="141314"/>
                </a:solidFill>
                <a:latin typeface="Times New Roman" panose="02020603050405020304" pitchFamily="18" charset="0"/>
                <a:cs typeface="Times New Roman" panose="02020603050405020304" pitchFamily="18" charset="0"/>
              </a:rPr>
              <a:t>Let’s look at these values to discern exactly what is meant.</a:t>
            </a:r>
          </a:p>
          <a:p>
            <a:pPr algn="just">
              <a:spcBef>
                <a:spcPts val="1200"/>
              </a:spcBef>
            </a:pPr>
            <a:endParaRPr lang="en-US" sz="24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3788423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E753B5FC-FA45-0535-4D4C-CEA4BDA0DD4F}"/>
              </a:ext>
            </a:extLst>
          </p:cNvPr>
          <p:cNvSpPr txBox="1">
            <a:spLocks/>
          </p:cNvSpPr>
          <p:nvPr/>
        </p:nvSpPr>
        <p:spPr bwMode="auto">
          <a:xfrm>
            <a:off x="855784" y="1289948"/>
            <a:ext cx="8382000" cy="96433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lvl1pPr algn="l" defTabSz="914400" rtl="0" eaLnBrk="1" latinLnBrk="0" hangingPunct="1">
              <a:spcBef>
                <a:spcPct val="0"/>
              </a:spcBef>
              <a:buNone/>
              <a:defRPr sz="4000" b="1" kern="1200" spc="-150">
                <a:solidFill>
                  <a:schemeClr val="tx1"/>
                </a:solidFill>
                <a:latin typeface="Arial" pitchFamily="34" charset="0"/>
                <a:ea typeface="+mj-ea"/>
                <a:cs typeface="Arial" pitchFamily="34" charset="0"/>
              </a:defRPr>
            </a:lvl1pPr>
          </a:lstStyle>
          <a:p>
            <a:pPr algn="ctr"/>
            <a:r>
              <a:rPr lang="en-US" altLang="en-US" sz="2400" dirty="0"/>
              <a:t>Value 1:  Individuals and Interactions over  Processes and Tools</a:t>
            </a:r>
          </a:p>
        </p:txBody>
      </p:sp>
      <p:sp>
        <p:nvSpPr>
          <p:cNvPr id="4" name="Rectangle 2">
            <a:extLst>
              <a:ext uri="{FF2B5EF4-FFF2-40B4-BE49-F238E27FC236}">
                <a16:creationId xmlns:a16="http://schemas.microsoft.com/office/drawing/2014/main" id="{ECEB642B-1CDD-1F8A-8EE6-CA9633817DD5}"/>
              </a:ext>
            </a:extLst>
          </p:cNvPr>
          <p:cNvSpPr txBox="1">
            <a:spLocks/>
          </p:cNvSpPr>
          <p:nvPr/>
        </p:nvSpPr>
        <p:spPr bwMode="auto">
          <a:xfrm>
            <a:off x="1180754" y="2508738"/>
            <a:ext cx="7732059" cy="374862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endParaRPr lang="en-US" sz="1800" b="0" i="0" u="none" strike="noStrike" baseline="0" dirty="0">
              <a:solidFill>
                <a:srgbClr val="141314"/>
              </a:solidFill>
              <a:latin typeface="Minion-Regular"/>
            </a:endParaRPr>
          </a:p>
          <a:p>
            <a:pPr marL="0" indent="0" algn="just">
              <a:buNone/>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This refers to the fact that it is the people involved and how they communicate that typically has the largest bearing on the success (or failure) of a software project. </a:t>
            </a:r>
          </a:p>
          <a:p>
            <a:pPr marL="0" indent="0" algn="just">
              <a:buNone/>
            </a:pPr>
            <a:endParaRPr lang="en-US" sz="1800" dirty="0">
              <a:solidFill>
                <a:srgbClr val="141314"/>
              </a:solidFill>
              <a:latin typeface="Times New Roman" panose="02020603050405020304" pitchFamily="18" charset="0"/>
              <a:cs typeface="Times New Roman" panose="02020603050405020304" pitchFamily="18" charset="0"/>
            </a:endParaRPr>
          </a:p>
          <a:p>
            <a:pPr marL="0" indent="0" algn="just">
              <a:buNone/>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Yes, software development processes, methodologies, tools, etc., can help but they are still not the overriding influence. Thus, you should encourage the best people and group interactions.</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1500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1A972F-6A29-5CC0-ABDA-812E11A0B1BD}"/>
              </a:ext>
            </a:extLst>
          </p:cNvPr>
          <p:cNvSpPr txBox="1"/>
          <p:nvPr/>
        </p:nvSpPr>
        <p:spPr>
          <a:xfrm>
            <a:off x="1034388" y="1528493"/>
            <a:ext cx="8379243" cy="461665"/>
          </a:xfrm>
          <a:prstGeom prst="rect">
            <a:avLst/>
          </a:prstGeom>
          <a:noFill/>
        </p:spPr>
        <p:txBody>
          <a:bodyPr wrap="square">
            <a:spAutoFit/>
          </a:bodyPr>
          <a:lstStyle/>
          <a:p>
            <a:pPr algn="ctr">
              <a:spcBef>
                <a:spcPct val="0"/>
              </a:spcBef>
            </a:pPr>
            <a:r>
              <a:rPr lang="en-US" altLang="en-US" sz="2400" b="1" u="sng" spc="-150" dirty="0">
                <a:latin typeface="Arial" pitchFamily="34" charset="0"/>
                <a:ea typeface="+mj-ea"/>
                <a:cs typeface="Arial" pitchFamily="34" charset="0"/>
              </a:rPr>
              <a:t>Value 2:  Working Software over Comprehensive Documentation</a:t>
            </a:r>
            <a:endParaRPr lang="en-US" sz="2400" b="1" u="sng" spc="-150" dirty="0">
              <a:latin typeface="Arial" pitchFamily="34" charset="0"/>
              <a:ea typeface="+mj-ea"/>
              <a:cs typeface="Arial" pitchFamily="34" charset="0"/>
            </a:endParaRPr>
          </a:p>
        </p:txBody>
      </p:sp>
      <p:sp>
        <p:nvSpPr>
          <p:cNvPr id="4" name="Rectangle 2">
            <a:extLst>
              <a:ext uri="{FF2B5EF4-FFF2-40B4-BE49-F238E27FC236}">
                <a16:creationId xmlns:a16="http://schemas.microsoft.com/office/drawing/2014/main" id="{0C0D2EE1-BA80-C5BA-849B-EA9D27D47A84}"/>
              </a:ext>
            </a:extLst>
          </p:cNvPr>
          <p:cNvSpPr txBox="1">
            <a:spLocks/>
          </p:cNvSpPr>
          <p:nvPr/>
        </p:nvSpPr>
        <p:spPr bwMode="auto">
          <a:xfrm>
            <a:off x="1175065" y="2472260"/>
            <a:ext cx="7628965" cy="343486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There are times when (and I am sure I am not alone in this) you can feel that</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all you seem to be doing is producing reams and reams of documentation.</a:t>
            </a:r>
          </a:p>
          <a:p>
            <a:pPr marL="0" indent="0" algn="just">
              <a:buNone/>
            </a:pPr>
            <a:endParaRPr lang="en-US" sz="1800" b="0" i="0" u="none" strike="noStrike" baseline="0" dirty="0">
              <a:solidFill>
                <a:srgbClr val="141314"/>
              </a:solidFill>
              <a:latin typeface="Times New Roman" panose="02020603050405020304" pitchFamily="18" charset="0"/>
              <a:cs typeface="Times New Roman" panose="02020603050405020304" pitchFamily="18" charset="0"/>
            </a:endParaRPr>
          </a:p>
          <a:p>
            <a:pPr marL="0" indent="0" algn="just">
              <a:buNone/>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Sometimes, this is aided (even determined) by the CASE tool you might be</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using and sometimes it is merely the process being followed. </a:t>
            </a:r>
          </a:p>
          <a:p>
            <a:pPr marL="0" indent="0" algn="just">
              <a:buNone/>
            </a:pPr>
            <a:endParaRPr lang="en-US" sz="1800" b="0" i="0" u="none" strike="noStrike" baseline="0" dirty="0">
              <a:solidFill>
                <a:srgbClr val="141314"/>
              </a:solidFill>
              <a:latin typeface="Times New Roman" panose="02020603050405020304" pitchFamily="18" charset="0"/>
              <a:cs typeface="Times New Roman" panose="02020603050405020304" pitchFamily="18" charset="0"/>
            </a:endParaRPr>
          </a:p>
          <a:p>
            <a:pPr marL="0" indent="0" algn="just">
              <a:buNone/>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However, at the</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end of the day it is the software produced by a development project that will be</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used by a user and not the documentation. Therefore, documentation should</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not be a major goal in and of itself. Instead, it should be a supporting medium</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for the actual product – the software.</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9024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965705DF-E29C-ABA5-6CCB-3C81689E1D57}"/>
              </a:ext>
            </a:extLst>
          </p:cNvPr>
          <p:cNvSpPr txBox="1">
            <a:spLocks/>
          </p:cNvSpPr>
          <p:nvPr/>
        </p:nvSpPr>
        <p:spPr bwMode="auto">
          <a:xfrm>
            <a:off x="902678" y="1136484"/>
            <a:ext cx="8921260" cy="5612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ctr" anchorCtr="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en-US" sz="2400" b="1" u="sng" spc="-150" dirty="0">
                <a:latin typeface="Arial" pitchFamily="34" charset="0"/>
                <a:cs typeface="Arial" pitchFamily="34" charset="0"/>
              </a:rPr>
              <a:t>Value 3:  Customer Collaboration over Contract Negotiation</a:t>
            </a:r>
          </a:p>
        </p:txBody>
      </p:sp>
      <p:sp>
        <p:nvSpPr>
          <p:cNvPr id="6" name="Rectangle 2">
            <a:extLst>
              <a:ext uri="{FF2B5EF4-FFF2-40B4-BE49-F238E27FC236}">
                <a16:creationId xmlns:a16="http://schemas.microsoft.com/office/drawing/2014/main" id="{82427F1B-E99C-DB72-6C4B-3F555A7C063D}"/>
              </a:ext>
            </a:extLst>
          </p:cNvPr>
          <p:cNvSpPr txBox="1">
            <a:spLocks/>
          </p:cNvSpPr>
          <p:nvPr/>
        </p:nvSpPr>
        <p:spPr bwMode="auto">
          <a:xfrm>
            <a:off x="1184140" y="2051063"/>
            <a:ext cx="8288106" cy="30953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rtlCol="0" anchor="t" anchorCtr="0" compatLnSpc="1">
            <a:prstTxWarp prst="textNoShape">
              <a:avLst/>
            </a:prstTxWarp>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800" dirty="0">
                <a:solidFill>
                  <a:srgbClr val="141314"/>
                </a:solidFill>
                <a:latin typeface="Times New Roman" panose="02020603050405020304" pitchFamily="18" charset="0"/>
                <a:cs typeface="Times New Roman" panose="02020603050405020304" pitchFamily="18" charset="0"/>
              </a:rPr>
              <a:t>Remember these are values – thus, time should be spent on working with customers and in getting them involved in the software development rather than on detailed contract negotiations. </a:t>
            </a:r>
          </a:p>
          <a:p>
            <a:pPr algn="just"/>
            <a:endParaRPr lang="en-US" sz="1800" dirty="0">
              <a:solidFill>
                <a:srgbClr val="141314"/>
              </a:solidFill>
              <a:latin typeface="Times New Roman" panose="02020603050405020304" pitchFamily="18" charset="0"/>
              <a:cs typeface="Times New Roman" panose="02020603050405020304" pitchFamily="18" charset="0"/>
            </a:endParaRPr>
          </a:p>
          <a:p>
            <a:pPr algn="just"/>
            <a:r>
              <a:rPr lang="en-US" sz="1800" dirty="0">
                <a:solidFill>
                  <a:srgbClr val="141314"/>
                </a:solidFill>
                <a:latin typeface="Times New Roman" panose="02020603050405020304" pitchFamily="18" charset="0"/>
                <a:cs typeface="Times New Roman" panose="02020603050405020304" pitchFamily="18" charset="0"/>
              </a:rPr>
              <a:t>However, of course in the real world this can be difficult, as although your direct clients may buy into this philosophy, their legal and financial departments may not.</a:t>
            </a:r>
          </a:p>
          <a:p>
            <a:pPr algn="just"/>
            <a:endParaRPr lang="en-US" sz="1800" dirty="0">
              <a:solidFill>
                <a:srgbClr val="141314"/>
              </a:solidFill>
              <a:latin typeface="Times New Roman" panose="02020603050405020304" pitchFamily="18" charset="0"/>
              <a:cs typeface="Times New Roman" panose="02020603050405020304" pitchFamily="18" charset="0"/>
            </a:endParaRPr>
          </a:p>
          <a:p>
            <a:pPr algn="just"/>
            <a:r>
              <a:rPr lang="en-US" sz="1800" b="1" dirty="0">
                <a:solidFill>
                  <a:srgbClr val="141314"/>
                </a:solidFill>
                <a:latin typeface="Times New Roman" panose="02020603050405020304" pitchFamily="18" charset="0"/>
                <a:cs typeface="Times New Roman" panose="02020603050405020304" pitchFamily="18" charset="0"/>
              </a:rPr>
              <a:t>For example</a:t>
            </a:r>
            <a:r>
              <a:rPr lang="en-US" sz="1800" dirty="0">
                <a:solidFill>
                  <a:srgbClr val="141314"/>
                </a:solidFill>
                <a:latin typeface="Times New Roman" panose="02020603050405020304" pitchFamily="18" charset="0"/>
                <a:cs typeface="Times New Roman" panose="02020603050405020304" pitchFamily="18" charset="0"/>
              </a:rPr>
              <a:t>: we have worked with a number of clients where the legal (and/or financial) departments have imposed a contract and associated negotiations because they want something to hit us with, if things go wrong.</a:t>
            </a:r>
            <a:endParaRPr lang="en-US"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626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EAC7-C284-3161-03E3-AD42525AFC39}"/>
              </a:ext>
            </a:extLst>
          </p:cNvPr>
          <p:cNvSpPr>
            <a:spLocks noGrp="1"/>
          </p:cNvSpPr>
          <p:nvPr>
            <p:ph type="title"/>
          </p:nvPr>
        </p:nvSpPr>
        <p:spPr/>
        <p:txBody>
          <a:bodyPr/>
          <a:lstStyle/>
          <a:p>
            <a:r>
              <a:rPr lang="en-IN" sz="3600" b="1" i="0" u="none" strike="noStrike" baseline="0" dirty="0">
                <a:solidFill>
                  <a:srgbClr val="000000"/>
                </a:solidFill>
                <a:latin typeface="Calibri" panose="020F0502020204030204" pitchFamily="34" charset="0"/>
              </a:rPr>
              <a:t>Course objectives:</a:t>
            </a:r>
            <a:endParaRPr lang="en-IN" dirty="0"/>
          </a:p>
        </p:txBody>
      </p:sp>
      <p:sp>
        <p:nvSpPr>
          <p:cNvPr id="3" name="Content Placeholder 2">
            <a:extLst>
              <a:ext uri="{FF2B5EF4-FFF2-40B4-BE49-F238E27FC236}">
                <a16:creationId xmlns:a16="http://schemas.microsoft.com/office/drawing/2014/main" id="{56B302A5-5AF9-1527-28B4-43B350272E13}"/>
              </a:ext>
            </a:extLst>
          </p:cNvPr>
          <p:cNvSpPr>
            <a:spLocks noGrp="1"/>
          </p:cNvSpPr>
          <p:nvPr>
            <p:ph idx="1"/>
          </p:nvPr>
        </p:nvSpPr>
        <p:spPr/>
        <p:txBody>
          <a:bodyPr/>
          <a:lstStyle/>
          <a:p>
            <a:pPr algn="l"/>
            <a:endParaRPr lang="en-IN" sz="1800" b="0" i="0" u="none" strike="noStrike" baseline="0" dirty="0">
              <a:solidFill>
                <a:srgbClr val="000000"/>
              </a:solidFill>
              <a:latin typeface="Calibri" panose="020F0502020204030204" pitchFamily="34" charset="0"/>
            </a:endParaRPr>
          </a:p>
          <a:p>
            <a:pPr marL="0" indent="0">
              <a:buNone/>
            </a:pPr>
            <a:endParaRPr lang="en-IN"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1. To understand the agile concept and its importance in software development. </a:t>
            </a:r>
          </a:p>
          <a:p>
            <a:r>
              <a:rPr lang="en-US" sz="1800" b="0" i="0" u="none" strike="noStrike" baseline="0" dirty="0">
                <a:solidFill>
                  <a:srgbClr val="000000"/>
                </a:solidFill>
                <a:latin typeface="Calibri" panose="020F0502020204030204" pitchFamily="34" charset="0"/>
              </a:rPr>
              <a:t>2. To acquire complete knowledge on Extreme programming. </a:t>
            </a:r>
          </a:p>
          <a:p>
            <a:r>
              <a:rPr lang="en-US" sz="1800" b="0" i="0" u="none" strike="noStrike" baseline="0" dirty="0">
                <a:solidFill>
                  <a:srgbClr val="000000"/>
                </a:solidFill>
                <a:latin typeface="Calibri" panose="020F0502020204030204" pitchFamily="34" charset="0"/>
              </a:rPr>
              <a:t>3. To know complete modelling of agile processes on the XP environment. </a:t>
            </a:r>
          </a:p>
          <a:p>
            <a:r>
              <a:rPr lang="en-US" sz="1800" b="0" i="0" u="none" strike="noStrike" baseline="0" dirty="0">
                <a:solidFill>
                  <a:srgbClr val="000000"/>
                </a:solidFill>
                <a:latin typeface="Calibri" panose="020F0502020204030204" pitchFamily="34" charset="0"/>
              </a:rPr>
              <a:t>4. To acquire knowledge on Scrum. </a:t>
            </a:r>
          </a:p>
          <a:p>
            <a:r>
              <a:rPr lang="en-US" sz="1800" b="0" i="0" u="none" strike="noStrike" baseline="0" dirty="0">
                <a:solidFill>
                  <a:srgbClr val="000000"/>
                </a:solidFill>
                <a:latin typeface="Calibri" panose="020F0502020204030204" pitchFamily="34" charset="0"/>
              </a:rPr>
              <a:t>5. To familiar with Feature driven development </a:t>
            </a:r>
          </a:p>
          <a:p>
            <a:endParaRPr lang="en-IN" dirty="0"/>
          </a:p>
        </p:txBody>
      </p:sp>
    </p:spTree>
    <p:extLst>
      <p:ext uri="{BB962C8B-B14F-4D97-AF65-F5344CB8AC3E}">
        <p14:creationId xmlns:p14="http://schemas.microsoft.com/office/powerpoint/2010/main" val="415309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490645-C421-3B85-B316-2EA3DCC715F6}"/>
              </a:ext>
            </a:extLst>
          </p:cNvPr>
          <p:cNvSpPr txBox="1"/>
          <p:nvPr/>
        </p:nvSpPr>
        <p:spPr>
          <a:xfrm>
            <a:off x="1229254" y="1177692"/>
            <a:ext cx="7328592" cy="461665"/>
          </a:xfrm>
          <a:prstGeom prst="rect">
            <a:avLst/>
          </a:prstGeom>
          <a:noFill/>
        </p:spPr>
        <p:txBody>
          <a:bodyPr wrap="square">
            <a:spAutoFit/>
          </a:bodyPr>
          <a:lstStyle/>
          <a:p>
            <a:pPr algn="ctr"/>
            <a:r>
              <a:rPr lang="en-US" altLang="en-US" sz="2400" b="1" u="sng" spc="-150" dirty="0">
                <a:latin typeface="Arial" pitchFamily="34" charset="0"/>
                <a:ea typeface="+mj-ea"/>
                <a:cs typeface="Arial" pitchFamily="34" charset="0"/>
              </a:rPr>
              <a:t>Value 4:  Responding to Change over Following a Plan</a:t>
            </a:r>
            <a:endParaRPr lang="en-US" sz="2400" b="1" u="sng" spc="-150" dirty="0">
              <a:latin typeface="Arial" pitchFamily="34" charset="0"/>
              <a:ea typeface="+mj-ea"/>
              <a:cs typeface="Arial" pitchFamily="34" charset="0"/>
            </a:endParaRPr>
          </a:p>
        </p:txBody>
      </p:sp>
      <p:sp>
        <p:nvSpPr>
          <p:cNvPr id="4" name="Rectangle 2">
            <a:extLst>
              <a:ext uri="{FF2B5EF4-FFF2-40B4-BE49-F238E27FC236}">
                <a16:creationId xmlns:a16="http://schemas.microsoft.com/office/drawing/2014/main" id="{D50E6CFE-EA05-B283-F22A-C627862964B6}"/>
              </a:ext>
            </a:extLst>
          </p:cNvPr>
          <p:cNvSpPr txBox="1">
            <a:spLocks/>
          </p:cNvSpPr>
          <p:nvPr/>
        </p:nvSpPr>
        <p:spPr bwMode="auto">
          <a:xfrm>
            <a:off x="1138446" y="2208842"/>
            <a:ext cx="7806262" cy="3324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Finally, agile software development embraces change rather than saying “it’s not in the requirements or the plan, so we can’t do it.” </a:t>
            </a:r>
          </a:p>
          <a:p>
            <a:pPr marL="0" indent="0" algn="just">
              <a:buNone/>
            </a:pPr>
            <a:endParaRPr lang="en-US" sz="1800" b="0" i="0" u="none" strike="noStrike" baseline="0" dirty="0">
              <a:solidFill>
                <a:srgbClr val="141314"/>
              </a:solidFill>
              <a:latin typeface="Times New Roman" panose="02020603050405020304" pitchFamily="18" charset="0"/>
              <a:cs typeface="Times New Roman" panose="02020603050405020304" pitchFamily="18" charset="0"/>
            </a:endParaRPr>
          </a:p>
          <a:p>
            <a:pPr marL="0" indent="0" algn="just">
              <a:buNone/>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That is development progresses in response to user feedback, rather than as a reaction to a fixed plan. </a:t>
            </a:r>
          </a:p>
          <a:p>
            <a:pPr marL="0" indent="0" algn="just">
              <a:buNone/>
            </a:pPr>
            <a:endParaRPr lang="en-US" sz="1800" b="0" i="0" u="none" strike="noStrike" baseline="0" dirty="0">
              <a:solidFill>
                <a:srgbClr val="141314"/>
              </a:solidFill>
              <a:latin typeface="Times New Roman" panose="02020603050405020304" pitchFamily="18" charset="0"/>
              <a:cs typeface="Times New Roman" panose="02020603050405020304" pitchFamily="18" charset="0"/>
            </a:endParaRPr>
          </a:p>
          <a:p>
            <a:pPr marL="0" indent="0" algn="just">
              <a:buNone/>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Note that does not mean that there is no plan and that planning isn’t important – actually, it is very important but the project adapts itself to its environment – that is it is agile!</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2051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5230E6-7533-2C95-89D6-D1C32FFA8D1B}"/>
              </a:ext>
            </a:extLst>
          </p:cNvPr>
          <p:cNvSpPr txBox="1">
            <a:spLocks noRot="1" noChangeArrowheads="1"/>
          </p:cNvSpPr>
          <p:nvPr/>
        </p:nvSpPr>
        <p:spPr>
          <a:xfrm>
            <a:off x="1488140" y="902024"/>
            <a:ext cx="4838327" cy="5191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400" b="1" u="sng" dirty="0">
                <a:latin typeface="Times New Roman" panose="02020603050405020304" pitchFamily="18" charset="0"/>
                <a:cs typeface="Times New Roman" panose="02020603050405020304" pitchFamily="18" charset="0"/>
              </a:rPr>
              <a:t>Agile </a:t>
            </a:r>
            <a:r>
              <a:rPr lang="en-US" sz="2400" b="1" u="sng" spc="-150" dirty="0">
                <a:latin typeface="Times New Roman" panose="02020603050405020304" pitchFamily="18" charset="0"/>
                <a:cs typeface="Times New Roman" panose="02020603050405020304" pitchFamily="18" charset="0"/>
              </a:rPr>
              <a:t>Principles</a:t>
            </a:r>
          </a:p>
        </p:txBody>
      </p:sp>
      <p:sp>
        <p:nvSpPr>
          <p:cNvPr id="4" name="Rectangle 3">
            <a:extLst>
              <a:ext uri="{FF2B5EF4-FFF2-40B4-BE49-F238E27FC236}">
                <a16:creationId xmlns:a16="http://schemas.microsoft.com/office/drawing/2014/main" id="{EF6F59B5-EDEA-C74A-1D0B-B48C07AB85A0}"/>
              </a:ext>
            </a:extLst>
          </p:cNvPr>
          <p:cNvSpPr txBox="1">
            <a:spLocks noRot="1" noChangeArrowheads="1"/>
          </p:cNvSpPr>
          <p:nvPr/>
        </p:nvSpPr>
        <p:spPr>
          <a:xfrm>
            <a:off x="562707" y="1730753"/>
            <a:ext cx="9799803" cy="49685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1. Highest priority is to satisfy the customer.</a:t>
            </a:r>
          </a:p>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2. Welcome change.</a:t>
            </a:r>
          </a:p>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3. Deliver working software frequently.</a:t>
            </a:r>
          </a:p>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4. Business people and developers must work together daily.</a:t>
            </a:r>
          </a:p>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5. Build projects around motivated individuals.</a:t>
            </a:r>
          </a:p>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6. Face-to-face communication is best.</a:t>
            </a:r>
          </a:p>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7. Working software is the primary measure of progress.</a:t>
            </a:r>
          </a:p>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8. Promote sustainable development.</a:t>
            </a:r>
          </a:p>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9. Continuous attention to technical excellence and good design enhances agility.</a:t>
            </a:r>
          </a:p>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10. Simplicity – the art of maximizing the amount of work not done – is essential.</a:t>
            </a:r>
          </a:p>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11. The best architectures, requirements and design emerge form self-</a:t>
            </a:r>
            <a:r>
              <a:rPr lang="en-US" sz="1800" dirty="0" err="1">
                <a:solidFill>
                  <a:srgbClr val="141314"/>
                </a:solidFill>
                <a:latin typeface="Times New Roman" panose="02020603050405020304" pitchFamily="18" charset="0"/>
                <a:cs typeface="Times New Roman" panose="02020603050405020304" pitchFamily="18" charset="0"/>
              </a:rPr>
              <a:t>organising</a:t>
            </a:r>
            <a:r>
              <a:rPr lang="en-US" sz="1800" dirty="0">
                <a:solidFill>
                  <a:srgbClr val="141314"/>
                </a:solidFill>
                <a:latin typeface="Times New Roman" panose="02020603050405020304" pitchFamily="18" charset="0"/>
                <a:cs typeface="Times New Roman" panose="02020603050405020304" pitchFamily="18" charset="0"/>
              </a:rPr>
              <a:t> teams.</a:t>
            </a:r>
          </a:p>
          <a:p>
            <a:pPr marL="0" indent="0">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12. Introspection – teams should regularly review itself and its processes to try and improve.</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7556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2A9856-F27B-CF0C-5E0D-B690EE024EEC}"/>
              </a:ext>
            </a:extLst>
          </p:cNvPr>
          <p:cNvSpPr txBox="1"/>
          <p:nvPr/>
        </p:nvSpPr>
        <p:spPr>
          <a:xfrm>
            <a:off x="1792942" y="802341"/>
            <a:ext cx="6096000" cy="410882"/>
          </a:xfrm>
          <a:prstGeom prst="rect">
            <a:avLst/>
          </a:prstGeom>
          <a:noFill/>
        </p:spPr>
        <p:txBody>
          <a:bodyPr wrap="square">
            <a:spAutoFit/>
          </a:bodyPr>
          <a:lstStyle/>
          <a:p>
            <a:pPr algn="ctr">
              <a:lnSpc>
                <a:spcPct val="90000"/>
              </a:lnSpc>
              <a:spcBef>
                <a:spcPct val="0"/>
              </a:spcBef>
            </a:pPr>
            <a:r>
              <a:rPr lang="en-US" sz="2300" b="1" u="sng" spc="-150" dirty="0">
                <a:latin typeface="Arial" pitchFamily="34" charset="0"/>
                <a:ea typeface="+mj-ea"/>
                <a:cs typeface="Arial" pitchFamily="34" charset="0"/>
              </a:rPr>
              <a:t>Agile Modeling</a:t>
            </a:r>
          </a:p>
        </p:txBody>
      </p:sp>
      <p:sp>
        <p:nvSpPr>
          <p:cNvPr id="5" name="Rectangle 3">
            <a:extLst>
              <a:ext uri="{FF2B5EF4-FFF2-40B4-BE49-F238E27FC236}">
                <a16:creationId xmlns:a16="http://schemas.microsoft.com/office/drawing/2014/main" id="{57AAA1DF-8564-274A-E4EC-D0E0564F6410}"/>
              </a:ext>
            </a:extLst>
          </p:cNvPr>
          <p:cNvSpPr txBox="1">
            <a:spLocks noRot="1" noChangeArrowheads="1"/>
          </p:cNvSpPr>
          <p:nvPr/>
        </p:nvSpPr>
        <p:spPr>
          <a:xfrm>
            <a:off x="1225752" y="1951727"/>
            <a:ext cx="8229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141314"/>
                </a:solidFill>
                <a:latin typeface="Times New Roman" panose="02020603050405020304" pitchFamily="18" charset="0"/>
                <a:cs typeface="Times New Roman" panose="02020603050405020304" pitchFamily="18" charset="0"/>
              </a:rPr>
              <a:t>Originally proposed by Scott Ambler</a:t>
            </a:r>
          </a:p>
          <a:p>
            <a:r>
              <a:rPr lang="en-US" sz="1800" dirty="0">
                <a:solidFill>
                  <a:srgbClr val="141314"/>
                </a:solidFill>
                <a:latin typeface="Times New Roman" panose="02020603050405020304" pitchFamily="18" charset="0"/>
                <a:cs typeface="Times New Roman" panose="02020603050405020304" pitchFamily="18" charset="0"/>
              </a:rPr>
              <a:t>Suggests a set of agile modeling principles</a:t>
            </a:r>
          </a:p>
          <a:p>
            <a:pPr lvl="1"/>
            <a:r>
              <a:rPr lang="en-US" sz="1800" dirty="0">
                <a:solidFill>
                  <a:srgbClr val="141314"/>
                </a:solidFill>
                <a:latin typeface="Times New Roman" panose="02020603050405020304" pitchFamily="18" charset="0"/>
                <a:cs typeface="Times New Roman" panose="02020603050405020304" pitchFamily="18" charset="0"/>
              </a:rPr>
              <a:t>Model with a purpose</a:t>
            </a:r>
          </a:p>
          <a:p>
            <a:pPr lvl="1"/>
            <a:r>
              <a:rPr lang="en-US" sz="1800" dirty="0">
                <a:solidFill>
                  <a:srgbClr val="141314"/>
                </a:solidFill>
                <a:latin typeface="Times New Roman" panose="02020603050405020304" pitchFamily="18" charset="0"/>
                <a:cs typeface="Times New Roman" panose="02020603050405020304" pitchFamily="18" charset="0"/>
              </a:rPr>
              <a:t>Use multiple models</a:t>
            </a:r>
          </a:p>
          <a:p>
            <a:pPr lvl="1"/>
            <a:r>
              <a:rPr lang="en-US" sz="1800" dirty="0">
                <a:solidFill>
                  <a:srgbClr val="141314"/>
                </a:solidFill>
                <a:latin typeface="Times New Roman" panose="02020603050405020304" pitchFamily="18" charset="0"/>
                <a:cs typeface="Times New Roman" panose="02020603050405020304" pitchFamily="18" charset="0"/>
              </a:rPr>
              <a:t>Travel light</a:t>
            </a:r>
          </a:p>
          <a:p>
            <a:pPr lvl="1"/>
            <a:r>
              <a:rPr lang="en-US" sz="1800" dirty="0">
                <a:solidFill>
                  <a:srgbClr val="141314"/>
                </a:solidFill>
                <a:latin typeface="Times New Roman" panose="02020603050405020304" pitchFamily="18" charset="0"/>
                <a:cs typeface="Times New Roman" panose="02020603050405020304" pitchFamily="18" charset="0"/>
              </a:rPr>
              <a:t>Content is more important than representation</a:t>
            </a:r>
          </a:p>
          <a:p>
            <a:pPr lvl="1"/>
            <a:r>
              <a:rPr lang="en-US" sz="1800" dirty="0">
                <a:solidFill>
                  <a:srgbClr val="141314"/>
                </a:solidFill>
                <a:latin typeface="Times New Roman" panose="02020603050405020304" pitchFamily="18" charset="0"/>
                <a:cs typeface="Times New Roman" panose="02020603050405020304" pitchFamily="18" charset="0"/>
              </a:rPr>
              <a:t>Know the models and the tools you use to create them</a:t>
            </a:r>
          </a:p>
          <a:p>
            <a:pPr lvl="1"/>
            <a:r>
              <a:rPr lang="en-US" sz="1800" dirty="0">
                <a:solidFill>
                  <a:srgbClr val="141314"/>
                </a:solidFill>
                <a:latin typeface="Times New Roman" panose="02020603050405020304" pitchFamily="18" charset="0"/>
                <a:cs typeface="Times New Roman" panose="02020603050405020304" pitchFamily="18" charset="0"/>
              </a:rPr>
              <a:t>Adapt locally</a:t>
            </a:r>
          </a:p>
        </p:txBody>
      </p:sp>
    </p:spTree>
    <p:extLst>
      <p:ext uri="{BB962C8B-B14F-4D97-AF65-F5344CB8AC3E}">
        <p14:creationId xmlns:p14="http://schemas.microsoft.com/office/powerpoint/2010/main" val="1456318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2A9856-F27B-CF0C-5E0D-B690EE024EEC}"/>
              </a:ext>
            </a:extLst>
          </p:cNvPr>
          <p:cNvSpPr txBox="1"/>
          <p:nvPr/>
        </p:nvSpPr>
        <p:spPr>
          <a:xfrm>
            <a:off x="1604683" y="661414"/>
            <a:ext cx="6096000" cy="410882"/>
          </a:xfrm>
          <a:prstGeom prst="rect">
            <a:avLst/>
          </a:prstGeom>
          <a:noFill/>
        </p:spPr>
        <p:txBody>
          <a:bodyPr wrap="square">
            <a:spAutoFit/>
          </a:bodyPr>
          <a:lstStyle/>
          <a:p>
            <a:pPr algn="ctr">
              <a:lnSpc>
                <a:spcPct val="90000"/>
              </a:lnSpc>
              <a:spcBef>
                <a:spcPct val="0"/>
              </a:spcBef>
            </a:pPr>
            <a:r>
              <a:rPr lang="en-US" sz="2300" b="1" u="sng" spc="-150" dirty="0">
                <a:latin typeface="Arial" pitchFamily="34" charset="0"/>
                <a:ea typeface="+mj-ea"/>
                <a:cs typeface="Arial" pitchFamily="34" charset="0"/>
              </a:rPr>
              <a:t>Agile Modeling</a:t>
            </a:r>
          </a:p>
        </p:txBody>
      </p:sp>
      <p:sp>
        <p:nvSpPr>
          <p:cNvPr id="6" name="Rectangle 3">
            <a:extLst>
              <a:ext uri="{FF2B5EF4-FFF2-40B4-BE49-F238E27FC236}">
                <a16:creationId xmlns:a16="http://schemas.microsoft.com/office/drawing/2014/main" id="{D227E465-7809-DBDF-F03F-1B2EDDD65F00}"/>
              </a:ext>
            </a:extLst>
          </p:cNvPr>
          <p:cNvSpPr txBox="1">
            <a:spLocks noRot="1" noChangeArrowheads="1"/>
          </p:cNvSpPr>
          <p:nvPr/>
        </p:nvSpPr>
        <p:spPr>
          <a:xfrm>
            <a:off x="948195" y="1888284"/>
            <a:ext cx="8723348" cy="3409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a:solidFill>
                  <a:srgbClr val="141314"/>
                </a:solidFill>
                <a:latin typeface="Times New Roman" panose="02020603050405020304" pitchFamily="18" charset="0"/>
                <a:cs typeface="Times New Roman" panose="02020603050405020304" pitchFamily="18" charset="0"/>
              </a:rPr>
              <a:t>Agile modeling has three main goals:</a:t>
            </a:r>
          </a:p>
          <a:p>
            <a:pPr marL="0" indent="0" algn="just">
              <a:buFont typeface="Arial" panose="020B0604020202020204" pitchFamily="34" charset="0"/>
              <a:buNone/>
            </a:pPr>
            <a:endParaRPr lang="en-US" sz="1800" dirty="0">
              <a:solidFill>
                <a:srgbClr val="141314"/>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1800" b="1" dirty="0">
                <a:solidFill>
                  <a:srgbClr val="141314"/>
                </a:solidFill>
                <a:latin typeface="Times New Roman" panose="02020603050405020304" pitchFamily="18" charset="0"/>
                <a:cs typeface="Times New Roman" panose="02020603050405020304" pitchFamily="18" charset="0"/>
              </a:rPr>
              <a:t>The definition and promotion of a set of values, principles and practices that help to produce the appropriate models.</a:t>
            </a:r>
          </a:p>
          <a:p>
            <a:pPr algn="just">
              <a:buFont typeface="Wingdings" panose="05000000000000000000" pitchFamily="2" charset="2"/>
              <a:buChar char="v"/>
            </a:pPr>
            <a:endParaRPr lang="en-US" sz="1800" b="1" dirty="0">
              <a:solidFill>
                <a:srgbClr val="141314"/>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1800" b="1" dirty="0">
                <a:solidFill>
                  <a:srgbClr val="141314"/>
                </a:solidFill>
                <a:latin typeface="Times New Roman" panose="02020603050405020304" pitchFamily="18" charset="0"/>
                <a:cs typeface="Times New Roman" panose="02020603050405020304" pitchFamily="18" charset="0"/>
              </a:rPr>
              <a:t> Guidance on how to apply modelling to an agile software development.</a:t>
            </a:r>
          </a:p>
          <a:p>
            <a:pPr algn="just">
              <a:buFont typeface="Wingdings" panose="05000000000000000000" pitchFamily="2" charset="2"/>
              <a:buChar char="v"/>
            </a:pPr>
            <a:endParaRPr lang="en-US" sz="1800" b="1" dirty="0">
              <a:solidFill>
                <a:srgbClr val="141314"/>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1800" b="1" dirty="0">
                <a:solidFill>
                  <a:srgbClr val="141314"/>
                </a:solidFill>
                <a:latin typeface="Times New Roman" panose="02020603050405020304" pitchFamily="18" charset="0"/>
                <a:cs typeface="Times New Roman" panose="02020603050405020304" pitchFamily="18" charset="0"/>
              </a:rPr>
              <a:t>Guidance on how to apply agile modelling to other software processes (such as RUP).</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0841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4FB5-F55A-E9AF-0FB7-2CCB53196A0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04254CA-684B-DDA5-0E32-4E086B845484}"/>
              </a:ext>
            </a:extLst>
          </p:cNvPr>
          <p:cNvPicPr>
            <a:picLocks noGrp="1" noChangeAspect="1"/>
          </p:cNvPicPr>
          <p:nvPr>
            <p:ph idx="1"/>
          </p:nvPr>
        </p:nvPicPr>
        <p:blipFill>
          <a:blip r:embed="rId2"/>
          <a:stretch>
            <a:fillRect/>
          </a:stretch>
        </p:blipFill>
        <p:spPr>
          <a:xfrm>
            <a:off x="393895" y="844063"/>
            <a:ext cx="9720776" cy="5142756"/>
          </a:xfrm>
        </p:spPr>
      </p:pic>
    </p:spTree>
    <p:extLst>
      <p:ext uri="{BB962C8B-B14F-4D97-AF65-F5344CB8AC3E}">
        <p14:creationId xmlns:p14="http://schemas.microsoft.com/office/powerpoint/2010/main" val="443012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C463-A77B-DFF2-5A8F-E05E1F4AC82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6C8C409-3D99-38F2-BB75-2AFD7521EACE}"/>
              </a:ext>
            </a:extLst>
          </p:cNvPr>
          <p:cNvPicPr>
            <a:picLocks noGrp="1" noChangeAspect="1"/>
          </p:cNvPicPr>
          <p:nvPr>
            <p:ph idx="1"/>
          </p:nvPr>
        </p:nvPicPr>
        <p:blipFill>
          <a:blip r:embed="rId2"/>
          <a:stretch>
            <a:fillRect/>
          </a:stretch>
        </p:blipFill>
        <p:spPr>
          <a:xfrm>
            <a:off x="677862" y="998806"/>
            <a:ext cx="9310199" cy="4248443"/>
          </a:xfrm>
        </p:spPr>
      </p:pic>
    </p:spTree>
    <p:extLst>
      <p:ext uri="{BB962C8B-B14F-4D97-AF65-F5344CB8AC3E}">
        <p14:creationId xmlns:p14="http://schemas.microsoft.com/office/powerpoint/2010/main" val="868611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1DA8C-2EFA-7117-D8CD-C5D95A4993B8}"/>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76EA2ED2-343C-338B-26DE-21F0D93C1AF3}"/>
              </a:ext>
            </a:extLst>
          </p:cNvPr>
          <p:cNvPicPr>
            <a:picLocks noGrp="1" noChangeAspect="1"/>
          </p:cNvPicPr>
          <p:nvPr>
            <p:ph idx="1"/>
          </p:nvPr>
        </p:nvPicPr>
        <p:blipFill>
          <a:blip r:embed="rId2"/>
          <a:stretch>
            <a:fillRect/>
          </a:stretch>
        </p:blipFill>
        <p:spPr>
          <a:xfrm>
            <a:off x="1041010" y="1195754"/>
            <a:ext cx="8232992" cy="4846271"/>
          </a:xfrm>
        </p:spPr>
      </p:pic>
    </p:spTree>
    <p:extLst>
      <p:ext uri="{BB962C8B-B14F-4D97-AF65-F5344CB8AC3E}">
        <p14:creationId xmlns:p14="http://schemas.microsoft.com/office/powerpoint/2010/main" val="1296177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2A9856-F27B-CF0C-5E0D-B690EE024EEC}"/>
              </a:ext>
            </a:extLst>
          </p:cNvPr>
          <p:cNvSpPr txBox="1"/>
          <p:nvPr/>
        </p:nvSpPr>
        <p:spPr>
          <a:xfrm>
            <a:off x="1222031" y="790367"/>
            <a:ext cx="6478652" cy="410882"/>
          </a:xfrm>
          <a:prstGeom prst="rect">
            <a:avLst/>
          </a:prstGeom>
          <a:noFill/>
        </p:spPr>
        <p:txBody>
          <a:bodyPr wrap="square">
            <a:spAutoFit/>
          </a:bodyPr>
          <a:lstStyle/>
          <a:p>
            <a:pPr algn="ctr">
              <a:lnSpc>
                <a:spcPct val="90000"/>
              </a:lnSpc>
              <a:spcBef>
                <a:spcPct val="0"/>
              </a:spcBef>
            </a:pPr>
            <a:r>
              <a:rPr lang="en-US" sz="2300" b="1" u="sng" spc="-150" dirty="0">
                <a:latin typeface="Arial" pitchFamily="34" charset="0"/>
                <a:ea typeface="+mj-ea"/>
                <a:cs typeface="Arial" pitchFamily="34" charset="0"/>
              </a:rPr>
              <a:t>Agile Modeling</a:t>
            </a:r>
          </a:p>
        </p:txBody>
      </p:sp>
      <p:sp>
        <p:nvSpPr>
          <p:cNvPr id="5" name="TextBox 4">
            <a:extLst>
              <a:ext uri="{FF2B5EF4-FFF2-40B4-BE49-F238E27FC236}">
                <a16:creationId xmlns:a16="http://schemas.microsoft.com/office/drawing/2014/main" id="{4744BE81-FDA6-C00F-5E0F-987B736E0200}"/>
              </a:ext>
            </a:extLst>
          </p:cNvPr>
          <p:cNvSpPr txBox="1"/>
          <p:nvPr/>
        </p:nvSpPr>
        <p:spPr>
          <a:xfrm>
            <a:off x="855785" y="1503043"/>
            <a:ext cx="8639907" cy="3970318"/>
          </a:xfrm>
          <a:prstGeom prst="rect">
            <a:avLst/>
          </a:prstGeom>
          <a:noFill/>
        </p:spPr>
        <p:txBody>
          <a:bodyPr wrap="square">
            <a:spAutoFit/>
          </a:bodyPr>
          <a:lstStyle/>
          <a:p>
            <a:pPr algn="l"/>
            <a:r>
              <a:rPr lang="en-US" b="1" dirty="0">
                <a:solidFill>
                  <a:srgbClr val="141314"/>
                </a:solidFill>
                <a:latin typeface="Times New Roman" panose="02020603050405020304" pitchFamily="18" charset="0"/>
                <a:cs typeface="Times New Roman" panose="02020603050405020304" pitchFamily="18" charset="0"/>
              </a:rPr>
              <a:t>A </a:t>
            </a:r>
            <a:r>
              <a:rPr lang="en-US" sz="1800" b="1" i="0" u="none" strike="noStrike" baseline="0" dirty="0">
                <a:solidFill>
                  <a:srgbClr val="141314"/>
                </a:solidFill>
                <a:latin typeface="Times New Roman" panose="02020603050405020304" pitchFamily="18" charset="0"/>
                <a:cs typeface="Times New Roman" panose="02020603050405020304" pitchFamily="18" charset="0"/>
              </a:rPr>
              <a:t>set of criteria that an agile model should meet, these are:</a:t>
            </a:r>
          </a:p>
          <a:p>
            <a:pPr algn="l"/>
            <a:endParaRPr lang="en-US" sz="1800" b="1" i="0" u="none" strike="noStrike" baseline="0" dirty="0">
              <a:solidFill>
                <a:srgbClr val="14131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Agile models provide positive value</a:t>
            </a:r>
          </a:p>
          <a:p>
            <a:pPr marL="285750" indent="-285750">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Agile models fulfil their purpose (and no more)</a:t>
            </a:r>
          </a:p>
          <a:p>
            <a:pPr marL="285750" indent="-285750">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Agile models are understandable</a:t>
            </a:r>
            <a:endParaRPr lang="en-US" u="none" strike="noStrike" baseline="0" dirty="0">
              <a:solidFill>
                <a:srgbClr val="141314"/>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Agile models are sufficiently accurate</a:t>
            </a:r>
          </a:p>
          <a:p>
            <a:pPr marL="285750" indent="-285750">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Agile models are sufficiently consistent</a:t>
            </a:r>
          </a:p>
          <a:p>
            <a:pPr marL="285750" indent="-285750">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Agile models are sufficiently detailed</a:t>
            </a:r>
          </a:p>
          <a:p>
            <a:pPr marL="285750" indent="-285750">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Agile models are as simple as possible</a:t>
            </a:r>
          </a:p>
          <a:p>
            <a:endParaRPr lang="en-US" sz="1800" b="1" i="0" u="none" strike="noStrike" baseline="0" dirty="0">
              <a:solidFill>
                <a:srgbClr val="141314"/>
              </a:solidFill>
              <a:latin typeface="Times New Roman" panose="02020603050405020304" pitchFamily="18" charset="0"/>
              <a:cs typeface="Times New Roman" panose="02020603050405020304" pitchFamily="18" charset="0"/>
            </a:endParaRPr>
          </a:p>
          <a:p>
            <a:pPr algn="just"/>
            <a:r>
              <a:rPr lang="en-US" b="1" i="1" u="none" strike="noStrike" baseline="0" dirty="0">
                <a:solidFill>
                  <a:srgbClr val="141314"/>
                </a:solidFill>
                <a:latin typeface="Times New Roman" panose="02020603050405020304" pitchFamily="18" charset="0"/>
                <a:cs typeface="Times New Roman" panose="02020603050405020304" pitchFamily="18" charset="0"/>
              </a:rPr>
              <a:t>Agile models provide positive value</a:t>
            </a:r>
            <a:r>
              <a:rPr lang="en-US" b="1" i="0" u="none" strike="noStrike" baseline="0"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That is, is there a real need for the model,</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will it help in the general aim of producing the final deliverable software? If</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not, then within the Agile Modelling philosophy it is not required.</a:t>
            </a:r>
            <a:endParaRPr lang="en-US" dirty="0">
              <a:solidFill>
                <a:srgbClr val="141314"/>
              </a:solidFill>
              <a:latin typeface="Times New Roman" panose="02020603050405020304" pitchFamily="18" charset="0"/>
              <a:cs typeface="Times New Roman" panose="02020603050405020304" pitchFamily="18" charset="0"/>
            </a:endParaRPr>
          </a:p>
          <a:p>
            <a:pPr algn="just"/>
            <a:endParaRPr lang="en-US"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4855724"/>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DAB3E5-4738-EF44-756E-4DB847FB57DB}"/>
              </a:ext>
            </a:extLst>
          </p:cNvPr>
          <p:cNvSpPr txBox="1"/>
          <p:nvPr/>
        </p:nvSpPr>
        <p:spPr>
          <a:xfrm>
            <a:off x="1284784" y="865628"/>
            <a:ext cx="6478652" cy="410882"/>
          </a:xfrm>
          <a:prstGeom prst="rect">
            <a:avLst/>
          </a:prstGeom>
          <a:noFill/>
        </p:spPr>
        <p:txBody>
          <a:bodyPr wrap="square">
            <a:spAutoFit/>
          </a:bodyPr>
          <a:lstStyle/>
          <a:p>
            <a:pPr algn="ctr">
              <a:lnSpc>
                <a:spcPct val="90000"/>
              </a:lnSpc>
              <a:spcBef>
                <a:spcPct val="0"/>
              </a:spcBef>
            </a:pPr>
            <a:r>
              <a:rPr lang="en-US" sz="2300" b="1" u="sng" spc="-150" dirty="0">
                <a:latin typeface="Times New Roman" panose="02020603050405020304" pitchFamily="18" charset="0"/>
                <a:ea typeface="+mj-ea"/>
                <a:cs typeface="Times New Roman" panose="02020603050405020304" pitchFamily="18" charset="0"/>
              </a:rPr>
              <a:t>Agile Modeling</a:t>
            </a:r>
          </a:p>
        </p:txBody>
      </p:sp>
      <p:sp>
        <p:nvSpPr>
          <p:cNvPr id="4" name="TextBox 3">
            <a:extLst>
              <a:ext uri="{FF2B5EF4-FFF2-40B4-BE49-F238E27FC236}">
                <a16:creationId xmlns:a16="http://schemas.microsoft.com/office/drawing/2014/main" id="{BF66C133-43F1-00C7-0977-CD12E835C7AD}"/>
              </a:ext>
            </a:extLst>
          </p:cNvPr>
          <p:cNvSpPr txBox="1"/>
          <p:nvPr/>
        </p:nvSpPr>
        <p:spPr>
          <a:xfrm>
            <a:off x="787768" y="1529495"/>
            <a:ext cx="8496909" cy="4801314"/>
          </a:xfrm>
          <a:prstGeom prst="rect">
            <a:avLst/>
          </a:prstGeom>
          <a:noFill/>
        </p:spPr>
        <p:txBody>
          <a:bodyPr wrap="square">
            <a:spAutoFit/>
          </a:bodyPr>
          <a:lstStyle/>
          <a:p>
            <a:pPr algn="just"/>
            <a:r>
              <a:rPr lang="en-US" b="1" i="1" dirty="0">
                <a:solidFill>
                  <a:srgbClr val="141314"/>
                </a:solidFill>
                <a:latin typeface="Times New Roman" panose="02020603050405020304" pitchFamily="18" charset="0"/>
                <a:cs typeface="Times New Roman" panose="02020603050405020304" pitchFamily="18" charset="0"/>
              </a:rPr>
              <a:t>Agile models fulfil their purpose (and no more). </a:t>
            </a:r>
            <a:r>
              <a:rPr lang="en-US" dirty="0">
                <a:solidFill>
                  <a:srgbClr val="141314"/>
                </a:solidFill>
                <a:latin typeface="Times New Roman" panose="02020603050405020304" pitchFamily="18" charset="0"/>
                <a:cs typeface="Times New Roman" panose="02020603050405020304" pitchFamily="18" charset="0"/>
              </a:rPr>
              <a:t>For example, if that purpose is for John to explain to Steve and Dave how their code should integrate with his, then a drawing on a white board may be good enough to serve its purpose (so don’t use a heavyweight tool such as Rational Rose to do this!).</a:t>
            </a:r>
            <a:endParaRPr lang="en-US" dirty="0">
              <a:latin typeface="Times New Roman" panose="02020603050405020304" pitchFamily="18" charset="0"/>
              <a:cs typeface="Times New Roman" panose="02020603050405020304" pitchFamily="18" charset="0"/>
            </a:endParaRPr>
          </a:p>
          <a:p>
            <a:pPr algn="just"/>
            <a:endParaRPr lang="en-US" b="1" i="1" dirty="0">
              <a:solidFill>
                <a:srgbClr val="141314"/>
              </a:solidFill>
              <a:latin typeface="Times New Roman" panose="02020603050405020304" pitchFamily="18" charset="0"/>
              <a:cs typeface="Times New Roman" panose="02020603050405020304" pitchFamily="18" charset="0"/>
            </a:endParaRPr>
          </a:p>
          <a:p>
            <a:pPr algn="just"/>
            <a:r>
              <a:rPr lang="en-US" b="1" i="1" dirty="0">
                <a:solidFill>
                  <a:srgbClr val="141314"/>
                </a:solidFill>
                <a:latin typeface="Times New Roman" panose="02020603050405020304" pitchFamily="18" charset="0"/>
                <a:cs typeface="Times New Roman" panose="02020603050405020304" pitchFamily="18" charset="0"/>
              </a:rPr>
              <a:t>Agile models are understandable </a:t>
            </a:r>
            <a:r>
              <a:rPr lang="en-US" dirty="0">
                <a:solidFill>
                  <a:srgbClr val="141314"/>
                </a:solidFill>
                <a:latin typeface="Times New Roman" panose="02020603050405020304" pitchFamily="18" charset="0"/>
                <a:cs typeface="Times New Roman" panose="02020603050405020304" pitchFamily="18" charset="0"/>
              </a:rPr>
              <a:t>to their intended audience but not necessarily to everyone. That is, the level of detail and the content needs to be appropriate for Steve and Dave, but not necessarily to any software engineer from any other project.</a:t>
            </a:r>
          </a:p>
          <a:p>
            <a:pPr algn="just"/>
            <a:endParaRPr lang="en-US" sz="1800" b="1" i="1" u="none" strike="noStrike" baseline="0" dirty="0">
              <a:solidFill>
                <a:srgbClr val="141314"/>
              </a:solidFill>
              <a:latin typeface="Times New Roman" panose="02020603050405020304" pitchFamily="18" charset="0"/>
              <a:cs typeface="Times New Roman" panose="02020603050405020304" pitchFamily="18" charset="0"/>
            </a:endParaRPr>
          </a:p>
          <a:p>
            <a:pPr algn="just"/>
            <a:r>
              <a:rPr lang="en-US" sz="1800" b="1" i="1" u="none" strike="noStrike" baseline="0" dirty="0">
                <a:solidFill>
                  <a:srgbClr val="141314"/>
                </a:solidFill>
                <a:latin typeface="Times New Roman" panose="02020603050405020304" pitchFamily="18" charset="0"/>
                <a:cs typeface="Times New Roman" panose="02020603050405020304" pitchFamily="18" charset="0"/>
              </a:rPr>
              <a:t>Agile models are sufficiently accurate.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Recently, I had to explain how the Java-</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Mail API worked to some colleagues. I was doing so in order that they could</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have a general understanding of what our software was doing (but they would</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not be involved in the actual software development, rather they would be administering the email accounts). As it had been awhile since I had last looked at the Java Mail API, I gave then an overview in which I got the general ideas across (using a mixture of UML like diagrams and flow charts). I was even</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unsure of the exact names of some of the classes but I still got the point</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across!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5884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F0C5BA-FD73-F466-6C83-BB7A57A4AF13}"/>
              </a:ext>
            </a:extLst>
          </p:cNvPr>
          <p:cNvSpPr txBox="1"/>
          <p:nvPr/>
        </p:nvSpPr>
        <p:spPr>
          <a:xfrm>
            <a:off x="1222031" y="966214"/>
            <a:ext cx="6478652" cy="410882"/>
          </a:xfrm>
          <a:prstGeom prst="rect">
            <a:avLst/>
          </a:prstGeom>
          <a:noFill/>
        </p:spPr>
        <p:txBody>
          <a:bodyPr wrap="square">
            <a:spAutoFit/>
          </a:bodyPr>
          <a:lstStyle/>
          <a:p>
            <a:pPr algn="ctr">
              <a:lnSpc>
                <a:spcPct val="90000"/>
              </a:lnSpc>
              <a:spcBef>
                <a:spcPct val="0"/>
              </a:spcBef>
            </a:pPr>
            <a:r>
              <a:rPr lang="en-US" sz="2300" b="1" u="sng" spc="-150" dirty="0">
                <a:latin typeface="Arial" pitchFamily="34" charset="0"/>
                <a:ea typeface="+mj-ea"/>
                <a:cs typeface="Arial" pitchFamily="34" charset="0"/>
              </a:rPr>
              <a:t>Agile Modeling</a:t>
            </a:r>
          </a:p>
        </p:txBody>
      </p:sp>
      <p:sp>
        <p:nvSpPr>
          <p:cNvPr id="4" name="TextBox 3">
            <a:extLst>
              <a:ext uri="{FF2B5EF4-FFF2-40B4-BE49-F238E27FC236}">
                <a16:creationId xmlns:a16="http://schemas.microsoft.com/office/drawing/2014/main" id="{21B77224-704B-D885-6FA6-D0D94944E1EA}"/>
              </a:ext>
            </a:extLst>
          </p:cNvPr>
          <p:cNvSpPr txBox="1"/>
          <p:nvPr/>
        </p:nvSpPr>
        <p:spPr>
          <a:xfrm>
            <a:off x="991199" y="1804168"/>
            <a:ext cx="8520136" cy="3139321"/>
          </a:xfrm>
          <a:prstGeom prst="rect">
            <a:avLst/>
          </a:prstGeom>
          <a:noFill/>
        </p:spPr>
        <p:txBody>
          <a:bodyPr wrap="square">
            <a:spAutoFit/>
          </a:bodyPr>
          <a:lstStyle/>
          <a:p>
            <a:pPr algn="just"/>
            <a:r>
              <a:rPr lang="en-US" b="1" i="1" dirty="0">
                <a:solidFill>
                  <a:srgbClr val="141314"/>
                </a:solidFill>
                <a:latin typeface="Times New Roman" panose="02020603050405020304" pitchFamily="18" charset="0"/>
                <a:cs typeface="Times New Roman" panose="02020603050405020304" pitchFamily="18" charset="0"/>
              </a:rPr>
              <a:t>Agile models are sufficiently consistent. </a:t>
            </a:r>
            <a:r>
              <a:rPr lang="en-US" dirty="0">
                <a:solidFill>
                  <a:srgbClr val="141314"/>
                </a:solidFill>
                <a:latin typeface="Times New Roman" panose="02020603050405020304" pitchFamily="18" charset="0"/>
                <a:cs typeface="Times New Roman" panose="02020603050405020304" pitchFamily="18" charset="0"/>
              </a:rPr>
              <a:t>If one model has more detail in than another, so what! As long as they are both understandable by their target audiences it does not matter.</a:t>
            </a:r>
          </a:p>
          <a:p>
            <a:pPr algn="just"/>
            <a:endParaRPr lang="en-US" b="1" i="1" dirty="0">
              <a:solidFill>
                <a:srgbClr val="141314"/>
              </a:solidFill>
              <a:latin typeface="Times New Roman" panose="02020603050405020304" pitchFamily="18" charset="0"/>
              <a:cs typeface="Times New Roman" panose="02020603050405020304" pitchFamily="18" charset="0"/>
            </a:endParaRPr>
          </a:p>
          <a:p>
            <a:pPr algn="just"/>
            <a:r>
              <a:rPr lang="en-US" b="1" i="1" dirty="0">
                <a:solidFill>
                  <a:srgbClr val="141314"/>
                </a:solidFill>
                <a:latin typeface="Times New Roman" panose="02020603050405020304" pitchFamily="18" charset="0"/>
                <a:cs typeface="Times New Roman" panose="02020603050405020304" pitchFamily="18" charset="0"/>
              </a:rPr>
              <a:t>Agile models are sufficiently detailed. </a:t>
            </a:r>
            <a:r>
              <a:rPr lang="en-US" dirty="0">
                <a:solidFill>
                  <a:srgbClr val="141314"/>
                </a:solidFill>
                <a:latin typeface="Times New Roman" panose="02020603050405020304" pitchFamily="18" charset="0"/>
                <a:cs typeface="Times New Roman" panose="02020603050405020304" pitchFamily="18" charset="0"/>
              </a:rPr>
              <a:t>For example, when John explains to Steve and Dave about the structure they need to integrate with, many details not relevant to them can be left out – it may be sufficient merely to get the general concepts across.</a:t>
            </a:r>
          </a:p>
          <a:p>
            <a:pPr algn="just"/>
            <a:endParaRPr lang="en-US" sz="1800" b="1" i="1" u="none" strike="noStrike" baseline="0" dirty="0">
              <a:solidFill>
                <a:srgbClr val="141314"/>
              </a:solidFill>
              <a:latin typeface="Times New Roman" panose="02020603050405020304" pitchFamily="18" charset="0"/>
              <a:cs typeface="Times New Roman" panose="02020603050405020304" pitchFamily="18" charset="0"/>
            </a:endParaRPr>
          </a:p>
          <a:p>
            <a:pPr algn="just"/>
            <a:r>
              <a:rPr lang="en-US" sz="1800" b="1" i="1" u="none" strike="noStrike" baseline="0" dirty="0">
                <a:solidFill>
                  <a:srgbClr val="141314"/>
                </a:solidFill>
                <a:latin typeface="Times New Roman" panose="02020603050405020304" pitchFamily="18" charset="0"/>
                <a:cs typeface="Times New Roman" panose="02020603050405020304" pitchFamily="18" charset="0"/>
              </a:rPr>
              <a:t>Agile models are as simple as possible.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The less information within a model,</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the easier it is for the reader to absorb. Within UML, there are a wide range of</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notational elements that can be applied to most diagrams. However, very few</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UML diagrams employ as many of these as is possible and in my experience</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very few of them need as many as they have.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5802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C7AF1-94B6-6976-5F6B-9E2A16AE3D69}"/>
              </a:ext>
            </a:extLst>
          </p:cNvPr>
          <p:cNvSpPr>
            <a:spLocks noGrp="1"/>
          </p:cNvSpPr>
          <p:nvPr>
            <p:ph type="title"/>
          </p:nvPr>
        </p:nvSpPr>
        <p:spPr/>
        <p:txBody>
          <a:bodyPr/>
          <a:lstStyle/>
          <a:p>
            <a:r>
              <a:rPr lang="en-US" dirty="0"/>
              <a:t>UNIT-1</a:t>
            </a:r>
            <a:endParaRPr lang="en-IN" dirty="0"/>
          </a:p>
        </p:txBody>
      </p:sp>
      <p:sp>
        <p:nvSpPr>
          <p:cNvPr id="3" name="Content Placeholder 2">
            <a:extLst>
              <a:ext uri="{FF2B5EF4-FFF2-40B4-BE49-F238E27FC236}">
                <a16:creationId xmlns:a16="http://schemas.microsoft.com/office/drawing/2014/main" id="{13FBC128-47D1-96A5-E1BB-309DBBE0B327}"/>
              </a:ext>
            </a:extLst>
          </p:cNvPr>
          <p:cNvSpPr>
            <a:spLocks noGrp="1"/>
          </p:cNvSpPr>
          <p:nvPr>
            <p:ph idx="1"/>
          </p:nvPr>
        </p:nvSpPr>
        <p:spPr/>
        <p:txBody>
          <a:bodyPr>
            <a:normAutofit fontScale="85000" lnSpcReduction="20000"/>
          </a:bodyPr>
          <a:lstStyle/>
          <a:p>
            <a:pPr algn="l"/>
            <a:endParaRPr lang="en-IN"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Module I: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Introduction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Number of hours (LTP)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6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0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4 </a:t>
            </a:r>
            <a:r>
              <a:rPr lang="en-US" sz="1800" b="0" i="0" u="none" strike="noStrike" baseline="0" dirty="0">
                <a:solidFill>
                  <a:srgbClr val="000000"/>
                </a:solidFill>
                <a:latin typeface="Calibri" panose="020F0502020204030204" pitchFamily="34" charset="0"/>
              </a:rPr>
              <a:t>	</a:t>
            </a:r>
          </a:p>
          <a:p>
            <a:r>
              <a:rPr lang="en-IN" sz="1800" b="1" i="0" u="none" strike="noStrike" baseline="0" dirty="0">
                <a:solidFill>
                  <a:srgbClr val="000000"/>
                </a:solidFill>
                <a:latin typeface="Calibri" panose="020F0502020204030204" pitchFamily="34" charset="0"/>
              </a:rPr>
              <a:t>Introduction: </a:t>
            </a:r>
            <a:r>
              <a:rPr lang="en-IN" sz="1800" b="0" i="0" u="none" strike="noStrike" baseline="0" dirty="0">
                <a:solidFill>
                  <a:srgbClr val="000000"/>
                </a:solidFill>
                <a:latin typeface="Calibri" panose="020F0502020204030204" pitchFamily="34" charset="0"/>
              </a:rPr>
              <a:t>The Agile manifesto, Agile methods, XP: Extreme Programming, DSDM, SCRUM, </a:t>
            </a:r>
          </a:p>
          <a:p>
            <a:r>
              <a:rPr lang="en-US" sz="1800" b="0" i="0" u="none" strike="noStrike" baseline="0" dirty="0">
                <a:solidFill>
                  <a:srgbClr val="000000"/>
                </a:solidFill>
                <a:latin typeface="Calibri" panose="020F0502020204030204" pitchFamily="34" charset="0"/>
              </a:rPr>
              <a:t>feature- Driven Development, Test Driven Development, modelling misconceptions, agile modelling, tools of misconceptions, updating agile models. 	</a:t>
            </a:r>
          </a:p>
          <a:p>
            <a:r>
              <a:rPr lang="en-IN" sz="1800" b="1" i="0" u="none" strike="noStrike" baseline="0" dirty="0">
                <a:solidFill>
                  <a:srgbClr val="000000"/>
                </a:solidFill>
                <a:latin typeface="Calibri" panose="020F0502020204030204" pitchFamily="34" charset="0"/>
              </a:rPr>
              <a:t>Learning Outcomes: </a:t>
            </a:r>
            <a:r>
              <a:rPr lang="en-IN" sz="1800" b="0" i="0" u="none" strike="noStrike" baseline="0" dirty="0">
                <a:solidFill>
                  <a:srgbClr val="000000"/>
                </a:solidFill>
                <a:latin typeface="Calibri" panose="020F0502020204030204" pitchFamily="34" charset="0"/>
              </a:rPr>
              <a:t>	</a:t>
            </a:r>
          </a:p>
          <a:p>
            <a:r>
              <a:rPr lang="en-US" sz="1800" b="0" i="0" u="none" strike="noStrike" baseline="0" dirty="0">
                <a:solidFill>
                  <a:srgbClr val="000000"/>
                </a:solidFill>
                <a:latin typeface="Calibri" panose="020F0502020204030204" pitchFamily="34" charset="0"/>
              </a:rPr>
              <a:t>After completion of this unit, the student will be able to: </a:t>
            </a:r>
          </a:p>
          <a:p>
            <a:r>
              <a:rPr lang="en-IN" sz="1800" b="0" i="0" u="none" strike="noStrike" baseline="0" dirty="0">
                <a:solidFill>
                  <a:srgbClr val="000000"/>
                </a:solidFill>
                <a:latin typeface="Calibri" panose="020F0502020204030204" pitchFamily="34" charset="0"/>
              </a:rPr>
              <a:t>1. Understand Agile concepts (L1) </a:t>
            </a:r>
          </a:p>
          <a:p>
            <a:r>
              <a:rPr lang="en-US" sz="1800" b="0" i="0" u="none" strike="noStrike" baseline="0" dirty="0">
                <a:solidFill>
                  <a:srgbClr val="000000"/>
                </a:solidFill>
                <a:latin typeface="Calibri" panose="020F0502020204030204" pitchFamily="34" charset="0"/>
              </a:rPr>
              <a:t>2. Distinguish different agile methods for software development(L2) </a:t>
            </a:r>
          </a:p>
          <a:p>
            <a:r>
              <a:rPr lang="en-US" sz="1800" b="0" i="0" u="none" strike="noStrike" baseline="0" dirty="0">
                <a:solidFill>
                  <a:srgbClr val="000000"/>
                </a:solidFill>
                <a:latin typeface="Calibri" panose="020F0502020204030204" pitchFamily="34" charset="0"/>
              </a:rPr>
              <a:t>3. Describe the origins and motivations of the Agile Manifesto(L3) </a:t>
            </a:r>
          </a:p>
          <a:p>
            <a:r>
              <a:rPr lang="en-US" sz="1800" b="0" i="0" u="none" strike="noStrike" baseline="0" dirty="0">
                <a:solidFill>
                  <a:srgbClr val="000000"/>
                </a:solidFill>
                <a:latin typeface="Calibri" panose="020F0502020204030204" pitchFamily="34" charset="0"/>
              </a:rPr>
              <a:t>4. Analyze requirements to prepare features and user stories (L4) </a:t>
            </a:r>
          </a:p>
          <a:p>
            <a:r>
              <a:rPr lang="en-IN" sz="1800" b="0" i="0" u="none" strike="noStrike" baseline="0" dirty="0">
                <a:solidFill>
                  <a:srgbClr val="000000"/>
                </a:solidFill>
                <a:latin typeface="Calibri" panose="020F0502020204030204" pitchFamily="34" charset="0"/>
              </a:rPr>
              <a:t>5. Construct different agile models(L6) </a:t>
            </a:r>
          </a:p>
          <a:p>
            <a:r>
              <a:rPr lang="en-IN" sz="1800" b="0" i="0" u="none" strike="noStrike" baseline="0" dirty="0">
                <a:solidFill>
                  <a:srgbClr val="000000"/>
                </a:solidFill>
                <a:latin typeface="Calibri" panose="020F0502020204030204" pitchFamily="34" charset="0"/>
              </a:rPr>
              <a:t>	</a:t>
            </a:r>
          </a:p>
          <a:p>
            <a:endParaRPr lang="en-IN" dirty="0"/>
          </a:p>
        </p:txBody>
      </p:sp>
    </p:spTree>
    <p:extLst>
      <p:ext uri="{BB962C8B-B14F-4D97-AF65-F5344CB8AC3E}">
        <p14:creationId xmlns:p14="http://schemas.microsoft.com/office/powerpoint/2010/main" val="3322683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B3FC-06DC-FC13-F281-AE558EAD4B39}"/>
              </a:ext>
            </a:extLst>
          </p:cNvPr>
          <p:cNvSpPr>
            <a:spLocks noGrp="1"/>
          </p:cNvSpPr>
          <p:nvPr>
            <p:ph type="title"/>
          </p:nvPr>
        </p:nvSpPr>
        <p:spPr/>
        <p:txBody>
          <a:bodyPr>
            <a:normAutofit/>
          </a:bodyPr>
          <a:lstStyle/>
          <a:p>
            <a:r>
              <a:rPr lang="en-IN" sz="3200" b="1" i="0" u="none" strike="noStrike" baseline="0" dirty="0">
                <a:latin typeface="Arial" panose="020B0604020202020204" pitchFamily="34" charset="0"/>
              </a:rPr>
              <a:t>some agile </a:t>
            </a:r>
            <a:r>
              <a:rPr lang="en-IN" sz="3200" b="1" i="0" u="none" strike="noStrike" baseline="0" dirty="0" err="1">
                <a:latin typeface="Arial" panose="020B0604020202020204" pitchFamily="34" charset="0"/>
              </a:rPr>
              <a:t>modeling</a:t>
            </a:r>
            <a:r>
              <a:rPr lang="en-IN" sz="3200" b="1" i="0" u="none" strike="noStrike" baseline="0" dirty="0">
                <a:latin typeface="Arial" panose="020B0604020202020204" pitchFamily="34" charset="0"/>
              </a:rPr>
              <a:t> practices</a:t>
            </a:r>
            <a:endParaRPr lang="en-IN" sz="3200" dirty="0"/>
          </a:p>
        </p:txBody>
      </p:sp>
      <p:pic>
        <p:nvPicPr>
          <p:cNvPr id="5" name="Content Placeholder 4">
            <a:extLst>
              <a:ext uri="{FF2B5EF4-FFF2-40B4-BE49-F238E27FC236}">
                <a16:creationId xmlns:a16="http://schemas.microsoft.com/office/drawing/2014/main" id="{08C161B8-0D55-CF0A-6C28-61361FF9F324}"/>
              </a:ext>
            </a:extLst>
          </p:cNvPr>
          <p:cNvPicPr>
            <a:picLocks noGrp="1" noChangeAspect="1"/>
          </p:cNvPicPr>
          <p:nvPr>
            <p:ph idx="1"/>
          </p:nvPr>
        </p:nvPicPr>
        <p:blipFill>
          <a:blip r:embed="rId2"/>
          <a:stretch>
            <a:fillRect/>
          </a:stretch>
        </p:blipFill>
        <p:spPr>
          <a:xfrm>
            <a:off x="1378225" y="2160588"/>
            <a:ext cx="7195587" cy="3881437"/>
          </a:xfrm>
        </p:spPr>
      </p:pic>
    </p:spTree>
    <p:extLst>
      <p:ext uri="{BB962C8B-B14F-4D97-AF65-F5344CB8AC3E}">
        <p14:creationId xmlns:p14="http://schemas.microsoft.com/office/powerpoint/2010/main" val="10727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96CBF-79DD-21BA-88FF-A90761DFEA1E}"/>
              </a:ext>
            </a:extLst>
          </p:cNvPr>
          <p:cNvSpPr>
            <a:spLocks noGrp="1"/>
          </p:cNvSpPr>
          <p:nvPr>
            <p:ph type="title"/>
          </p:nvPr>
        </p:nvSpPr>
        <p:spPr/>
        <p:txBody>
          <a:bodyPr/>
          <a:lstStyle/>
          <a:p>
            <a:r>
              <a:rPr lang="en-IN" sz="3600" b="1" i="0" u="none" strike="noStrike" baseline="0" dirty="0">
                <a:solidFill>
                  <a:srgbClr val="000000"/>
                </a:solidFill>
                <a:latin typeface="Arial" panose="020B0604020202020204" pitchFamily="34" charset="0"/>
              </a:rPr>
              <a:t>Scenario</a:t>
            </a:r>
            <a:br>
              <a:rPr lang="en-IN" sz="3600" b="1" i="0" u="none" strike="noStrike" baseline="0" dirty="0">
                <a:solidFill>
                  <a:srgbClr val="000000"/>
                </a:solidFill>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DF74DF41-3231-9FDF-CC19-5C57DB63C6DD}"/>
              </a:ext>
            </a:extLst>
          </p:cNvPr>
          <p:cNvSpPr>
            <a:spLocks noGrp="1"/>
          </p:cNvSpPr>
          <p:nvPr>
            <p:ph idx="1"/>
          </p:nvPr>
        </p:nvSpPr>
        <p:spPr>
          <a:xfrm>
            <a:off x="677334" y="1239521"/>
            <a:ext cx="8596668" cy="4801842"/>
          </a:xfrm>
        </p:spPr>
        <p:txBody>
          <a:bodyPr>
            <a:normAutofit/>
          </a:bodyPr>
          <a:lstStyle/>
          <a:p>
            <a:pPr algn="l"/>
            <a:r>
              <a:rPr lang="en-US" sz="1800" b="0" i="0" u="none" strike="noStrike" baseline="0" dirty="0">
                <a:solidFill>
                  <a:srgbClr val="000000"/>
                </a:solidFill>
                <a:latin typeface="Arial" panose="020B0604020202020204" pitchFamily="34" charset="0"/>
              </a:rPr>
              <a:t>The project room walls are exposed (no furniture against them) and covered in whiteboards and static-cling-sheet whiteboard material.</a:t>
            </a:r>
          </a:p>
          <a:p>
            <a:pPr algn="l"/>
            <a:r>
              <a:rPr lang="en-US" sz="1800" b="0" i="0" u="none" strike="noStrike" baseline="0" dirty="0">
                <a:solidFill>
                  <a:srgbClr val="000000"/>
                </a:solidFill>
                <a:latin typeface="Arial" panose="020B0604020202020204" pitchFamily="34" charset="0"/>
              </a:rPr>
              <a:t>It's Monday, at the start of a three-week iteration. The team of eight developers has decided to spend two or three hours at the walls to understand better and communicate some ideas. </a:t>
            </a:r>
          </a:p>
          <a:p>
            <a:pPr algn="l"/>
            <a:r>
              <a:rPr lang="en-US" sz="1800" b="0" i="0" u="none" strike="noStrike" baseline="0" dirty="0">
                <a:solidFill>
                  <a:srgbClr val="000000"/>
                </a:solidFill>
                <a:latin typeface="Arial" panose="020B0604020202020204" pitchFamily="34" charset="0"/>
              </a:rPr>
              <a:t>Afterwards, they will start programming. They split into groups. Group 1 explores the object design for the main scenario. On one half of one wall, they sketch UML sequence diagrams. It isn't perfect UML; liberties are taken for sketching.</a:t>
            </a:r>
          </a:p>
          <a:p>
            <a:pPr algn="l">
              <a:buFont typeface="Wingdings" panose="05000000000000000000" pitchFamily="2" charset="2"/>
              <a:buChar char="Ø"/>
            </a:pPr>
            <a:r>
              <a:rPr lang="en-US" sz="1800" b="0" i="0" u="none" strike="noStrike" baseline="0" dirty="0">
                <a:solidFill>
                  <a:srgbClr val="000000"/>
                </a:solidFill>
                <a:latin typeface="Arial" panose="020B0604020202020204" pitchFamily="34" charset="0"/>
              </a:rPr>
              <a:t> After 15 minutes, they move to the other half of the wall and sketch a class diagram that complements the sequence diagram.</a:t>
            </a:r>
          </a:p>
          <a:p>
            <a:pPr algn="l">
              <a:buFont typeface="Wingdings" panose="05000000000000000000" pitchFamily="2" charset="2"/>
              <a:buChar char="Ø"/>
            </a:pPr>
            <a:r>
              <a:rPr lang="en-US" sz="1800" b="0" i="0" u="none" strike="noStrike" baseline="0" dirty="0">
                <a:solidFill>
                  <a:srgbClr val="000000"/>
                </a:solidFill>
                <a:latin typeface="Arial" panose="020B0604020202020204" pitchFamily="34" charset="0"/>
              </a:rPr>
              <a:t> Over three hours, they move back and forth, developing two complementary diagrams. Finally, they take pictures, print them, and erase the boards. When programming later, the printouts provide some inspiration—some design ideas in code are inspired by the prior thought, and some are not.</a:t>
            </a:r>
          </a:p>
        </p:txBody>
      </p:sp>
    </p:spTree>
    <p:extLst>
      <p:ext uri="{BB962C8B-B14F-4D97-AF65-F5344CB8AC3E}">
        <p14:creationId xmlns:p14="http://schemas.microsoft.com/office/powerpoint/2010/main" val="2224379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B2F6258-0A78-6353-75AF-9F50492B5574}"/>
              </a:ext>
            </a:extLst>
          </p:cNvPr>
          <p:cNvSpPr txBox="1">
            <a:spLocks noRot="1" noChangeArrowheads="1"/>
          </p:cNvSpPr>
          <p:nvPr/>
        </p:nvSpPr>
        <p:spPr>
          <a:xfrm>
            <a:off x="785446" y="851756"/>
            <a:ext cx="6499448" cy="7770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sz="2300" b="1" u="sng" spc="-150" dirty="0">
                <a:latin typeface="Arial" pitchFamily="34" charset="0"/>
                <a:cs typeface="Arial" pitchFamily="34" charset="0"/>
              </a:rPr>
              <a:t>Advantages of Agile model </a:t>
            </a:r>
          </a:p>
        </p:txBody>
      </p:sp>
      <p:sp>
        <p:nvSpPr>
          <p:cNvPr id="4" name="Rectangle 3">
            <a:extLst>
              <a:ext uri="{FF2B5EF4-FFF2-40B4-BE49-F238E27FC236}">
                <a16:creationId xmlns:a16="http://schemas.microsoft.com/office/drawing/2014/main" id="{E1B1B5E0-F1BF-D522-EC57-DEE3D74B8A05}"/>
              </a:ext>
            </a:extLst>
          </p:cNvPr>
          <p:cNvSpPr txBox="1">
            <a:spLocks noRot="1" noChangeArrowheads="1"/>
          </p:cNvSpPr>
          <p:nvPr/>
        </p:nvSpPr>
        <p:spPr>
          <a:xfrm>
            <a:off x="905944" y="1551196"/>
            <a:ext cx="867181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1800" dirty="0">
              <a:solidFill>
                <a:srgbClr val="000000"/>
              </a:solidFill>
              <a:latin typeface="Times New Roman" panose="02020603050405020304" pitchFamily="18" charset="0"/>
              <a:cs typeface="Times New Roman" panose="02020603050405020304" pitchFamily="18" charset="0"/>
            </a:endParaRPr>
          </a:p>
          <a:p>
            <a:pPr marL="0" lvl="1" algn="just" defTabSz="457200"/>
            <a:r>
              <a:rPr lang="en-US" sz="1800" dirty="0">
                <a:solidFill>
                  <a:srgbClr val="141314"/>
                </a:solidFill>
                <a:latin typeface="Times New Roman" panose="02020603050405020304" pitchFamily="18" charset="0"/>
                <a:cs typeface="Times New Roman" panose="02020603050405020304" pitchFamily="18" charset="0"/>
              </a:rPr>
              <a:t>Customer satisfaction by rapid, continuous delivery of useful software.</a:t>
            </a:r>
          </a:p>
          <a:p>
            <a:pPr marL="0" lvl="1" algn="just" defTabSz="457200"/>
            <a:r>
              <a:rPr lang="en-US" sz="1800" dirty="0">
                <a:solidFill>
                  <a:srgbClr val="141314"/>
                </a:solidFill>
                <a:latin typeface="Times New Roman" panose="02020603050405020304" pitchFamily="18" charset="0"/>
                <a:cs typeface="Times New Roman" panose="02020603050405020304" pitchFamily="18" charset="0"/>
              </a:rPr>
              <a:t>People and interactions are emphasized rather than process and tools.</a:t>
            </a:r>
          </a:p>
          <a:p>
            <a:pPr marL="0" lvl="1" algn="just" defTabSz="457200"/>
            <a:r>
              <a:rPr lang="en-US" sz="1800" dirty="0">
                <a:solidFill>
                  <a:srgbClr val="141314"/>
                </a:solidFill>
                <a:latin typeface="Times New Roman" panose="02020603050405020304" pitchFamily="18" charset="0"/>
                <a:cs typeface="Times New Roman" panose="02020603050405020304" pitchFamily="18" charset="0"/>
              </a:rPr>
              <a:t>Customers, developers and testers constantly interact with each other.</a:t>
            </a:r>
          </a:p>
          <a:p>
            <a:pPr marL="0" lvl="1" algn="just" defTabSz="457200"/>
            <a:r>
              <a:rPr lang="en-US" sz="1800" dirty="0">
                <a:solidFill>
                  <a:srgbClr val="141314"/>
                </a:solidFill>
                <a:latin typeface="Times New Roman" panose="02020603050405020304" pitchFamily="18" charset="0"/>
                <a:cs typeface="Times New Roman" panose="02020603050405020304" pitchFamily="18" charset="0"/>
              </a:rPr>
              <a:t>Working software is delivered frequently (weeks rather than months).</a:t>
            </a:r>
          </a:p>
          <a:p>
            <a:pPr marL="0" lvl="1" algn="just" defTabSz="457200"/>
            <a:r>
              <a:rPr lang="en-US" sz="1800" dirty="0">
                <a:solidFill>
                  <a:srgbClr val="141314"/>
                </a:solidFill>
                <a:latin typeface="Times New Roman" panose="02020603050405020304" pitchFamily="18" charset="0"/>
                <a:cs typeface="Times New Roman" panose="02020603050405020304" pitchFamily="18" charset="0"/>
              </a:rPr>
              <a:t>Face-to-face conversation is the best form of communication. </a:t>
            </a:r>
          </a:p>
          <a:p>
            <a:pPr marL="0" lvl="1" algn="just" defTabSz="457200"/>
            <a:r>
              <a:rPr lang="en-US" sz="1800" dirty="0">
                <a:solidFill>
                  <a:srgbClr val="141314"/>
                </a:solidFill>
                <a:latin typeface="Times New Roman" panose="02020603050405020304" pitchFamily="18" charset="0"/>
                <a:cs typeface="Times New Roman" panose="02020603050405020304" pitchFamily="18" charset="0"/>
              </a:rPr>
              <a:t>Close, daily cooperation between business people and developers.</a:t>
            </a:r>
          </a:p>
          <a:p>
            <a:pPr marL="0" lvl="1" algn="just" defTabSz="457200"/>
            <a:r>
              <a:rPr lang="en-US" sz="1800" dirty="0">
                <a:solidFill>
                  <a:srgbClr val="141314"/>
                </a:solidFill>
                <a:latin typeface="Times New Roman" panose="02020603050405020304" pitchFamily="18" charset="0"/>
                <a:cs typeface="Times New Roman" panose="02020603050405020304" pitchFamily="18" charset="0"/>
              </a:rPr>
              <a:t>Continuous attention to technical excellence and good design.</a:t>
            </a:r>
          </a:p>
          <a:p>
            <a:pPr marL="0" lvl="1" algn="just" defTabSz="457200"/>
            <a:r>
              <a:rPr lang="en-US" sz="1800" dirty="0">
                <a:solidFill>
                  <a:srgbClr val="141314"/>
                </a:solidFill>
                <a:latin typeface="Times New Roman" panose="02020603050405020304" pitchFamily="18" charset="0"/>
                <a:cs typeface="Times New Roman" panose="02020603050405020304" pitchFamily="18" charset="0"/>
              </a:rPr>
              <a:t>Regular adaptation to changing circumstances.</a:t>
            </a:r>
          </a:p>
          <a:p>
            <a:pPr marL="0" lvl="1" algn="just" defTabSz="457200"/>
            <a:r>
              <a:rPr lang="en-US" sz="1800" dirty="0">
                <a:solidFill>
                  <a:srgbClr val="141314"/>
                </a:solidFill>
                <a:latin typeface="Times New Roman" panose="02020603050405020304" pitchFamily="18" charset="0"/>
                <a:cs typeface="Times New Roman" panose="02020603050405020304" pitchFamily="18" charset="0"/>
              </a:rPr>
              <a:t>Even late changes in requirements are welcomed.</a:t>
            </a:r>
          </a:p>
        </p:txBody>
      </p:sp>
    </p:spTree>
    <p:extLst>
      <p:ext uri="{BB962C8B-B14F-4D97-AF65-F5344CB8AC3E}">
        <p14:creationId xmlns:p14="http://schemas.microsoft.com/office/powerpoint/2010/main" val="1988173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885C3FE-1990-F95D-7523-748B1523E2D0}"/>
              </a:ext>
            </a:extLst>
          </p:cNvPr>
          <p:cNvSpPr txBox="1">
            <a:spLocks noRot="1" noChangeArrowheads="1"/>
          </p:cNvSpPr>
          <p:nvPr/>
        </p:nvSpPr>
        <p:spPr>
          <a:xfrm>
            <a:off x="1215062" y="866855"/>
            <a:ext cx="6499448" cy="77708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lnSpc>
                <a:spcPct val="100000"/>
              </a:lnSpc>
            </a:pPr>
            <a:r>
              <a:rPr lang="en-US" sz="2300" b="1" u="sng" spc="-150" dirty="0">
                <a:latin typeface="Arial" pitchFamily="34" charset="0"/>
                <a:cs typeface="Arial" pitchFamily="34" charset="0"/>
              </a:rPr>
              <a:t>Disadvantages of Agile model </a:t>
            </a:r>
          </a:p>
        </p:txBody>
      </p:sp>
      <p:sp>
        <p:nvSpPr>
          <p:cNvPr id="4" name="Rectangle 3">
            <a:extLst>
              <a:ext uri="{FF2B5EF4-FFF2-40B4-BE49-F238E27FC236}">
                <a16:creationId xmlns:a16="http://schemas.microsoft.com/office/drawing/2014/main" id="{E68208DD-C0FA-EC9E-5F5A-8B5214806BA9}"/>
              </a:ext>
            </a:extLst>
          </p:cNvPr>
          <p:cNvSpPr txBox="1">
            <a:spLocks noRot="1" noChangeArrowheads="1"/>
          </p:cNvSpPr>
          <p:nvPr/>
        </p:nvSpPr>
        <p:spPr>
          <a:xfrm>
            <a:off x="905944" y="1733711"/>
            <a:ext cx="8894548" cy="4561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solidFill>
                <a:srgbClr val="000000"/>
              </a:solidFill>
              <a:latin typeface="Times New Roman" panose="02020603050405020304" pitchFamily="18" charset="0"/>
              <a:cs typeface="Times New Roman" panose="02020603050405020304" pitchFamily="18" charset="0"/>
            </a:endParaRPr>
          </a:p>
          <a:p>
            <a:pPr marL="285750" lvl="1" indent="-285750" algn="just" defTabSz="457200"/>
            <a:r>
              <a:rPr lang="en-US" sz="1800" dirty="0">
                <a:solidFill>
                  <a:srgbClr val="141314"/>
                </a:solidFill>
                <a:latin typeface="Times New Roman" panose="02020603050405020304" pitchFamily="18" charset="0"/>
                <a:cs typeface="Times New Roman" panose="02020603050405020304" pitchFamily="18" charset="0"/>
              </a:rPr>
              <a:t>In case of some software deliverables, especially the large ones, it is difficult to assess the effort required at the beginning of the software development life cycle.</a:t>
            </a:r>
          </a:p>
          <a:p>
            <a:pPr marL="285750" lvl="1" indent="-285750" algn="just" defTabSz="457200"/>
            <a:endParaRPr lang="en-US" sz="1800" dirty="0">
              <a:solidFill>
                <a:srgbClr val="141314"/>
              </a:solidFill>
              <a:latin typeface="Times New Roman" panose="02020603050405020304" pitchFamily="18" charset="0"/>
              <a:cs typeface="Times New Roman" panose="02020603050405020304" pitchFamily="18" charset="0"/>
            </a:endParaRPr>
          </a:p>
          <a:p>
            <a:pPr marL="285750" lvl="1" indent="-285750" algn="just" defTabSz="457200"/>
            <a:r>
              <a:rPr lang="en-US" sz="1800" dirty="0">
                <a:solidFill>
                  <a:srgbClr val="141314"/>
                </a:solidFill>
                <a:latin typeface="Times New Roman" panose="02020603050405020304" pitchFamily="18" charset="0"/>
                <a:cs typeface="Times New Roman" panose="02020603050405020304" pitchFamily="18" charset="0"/>
              </a:rPr>
              <a:t>There is lack of emphasis on necessary designing and documentation.</a:t>
            </a:r>
          </a:p>
          <a:p>
            <a:pPr marL="285750" lvl="1" indent="-285750" algn="just" defTabSz="457200"/>
            <a:endParaRPr lang="en-US" sz="1800" dirty="0">
              <a:solidFill>
                <a:srgbClr val="141314"/>
              </a:solidFill>
              <a:latin typeface="Times New Roman" panose="02020603050405020304" pitchFamily="18" charset="0"/>
              <a:cs typeface="Times New Roman" panose="02020603050405020304" pitchFamily="18" charset="0"/>
            </a:endParaRPr>
          </a:p>
          <a:p>
            <a:pPr marL="285750" lvl="1" indent="-285750" algn="just" defTabSz="457200"/>
            <a:r>
              <a:rPr lang="en-US" sz="1800" dirty="0">
                <a:solidFill>
                  <a:srgbClr val="141314"/>
                </a:solidFill>
                <a:latin typeface="Times New Roman" panose="02020603050405020304" pitchFamily="18" charset="0"/>
                <a:cs typeface="Times New Roman" panose="02020603050405020304" pitchFamily="18" charset="0"/>
              </a:rPr>
              <a:t>The project can easily get taken off track if the customer representative is not clear what final outcome that they want.</a:t>
            </a:r>
          </a:p>
          <a:p>
            <a:pPr marL="285750" lvl="1" indent="-285750" algn="just" defTabSz="457200"/>
            <a:endParaRPr lang="en-US" sz="1800" dirty="0">
              <a:solidFill>
                <a:srgbClr val="141314"/>
              </a:solidFill>
              <a:latin typeface="Times New Roman" panose="02020603050405020304" pitchFamily="18" charset="0"/>
              <a:cs typeface="Times New Roman" panose="02020603050405020304" pitchFamily="18" charset="0"/>
            </a:endParaRPr>
          </a:p>
          <a:p>
            <a:pPr marL="285750" lvl="1" indent="-285750" algn="just" defTabSz="457200"/>
            <a:r>
              <a:rPr lang="en-US" sz="1800" dirty="0">
                <a:solidFill>
                  <a:srgbClr val="141314"/>
                </a:solidFill>
                <a:latin typeface="Times New Roman" panose="02020603050405020304" pitchFamily="18" charset="0"/>
                <a:cs typeface="Times New Roman" panose="02020603050405020304" pitchFamily="18" charset="0"/>
              </a:rPr>
              <a:t>Only senior programmers are capable of taking the kind of decisions required during the development process. Hence it has no place for newbie programmers, unless combined with experienced resources.</a:t>
            </a:r>
          </a:p>
        </p:txBody>
      </p:sp>
    </p:spTree>
    <p:extLst>
      <p:ext uri="{BB962C8B-B14F-4D97-AF65-F5344CB8AC3E}">
        <p14:creationId xmlns:p14="http://schemas.microsoft.com/office/powerpoint/2010/main" val="3483759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0292-553C-6530-0E18-E5D8CD470C5D}"/>
              </a:ext>
            </a:extLst>
          </p:cNvPr>
          <p:cNvSpPr>
            <a:spLocks noGrp="1"/>
          </p:cNvSpPr>
          <p:nvPr>
            <p:ph type="title"/>
          </p:nvPr>
        </p:nvSpPr>
        <p:spPr/>
        <p:txBody>
          <a:bodyPr>
            <a:normAutofit/>
          </a:bodyPr>
          <a:lstStyle/>
          <a:p>
            <a:r>
              <a:rPr lang="en-US" sz="4000" b="1" u="heavy" kern="0" dirty="0">
                <a:effectLst/>
                <a:uFill>
                  <a:solidFill>
                    <a:srgbClr val="000000"/>
                  </a:solidFill>
                </a:uFill>
                <a:latin typeface="Calibri" panose="020F0502020204030204" pitchFamily="34" charset="0"/>
                <a:ea typeface="Calibri" panose="020F0502020204030204" pitchFamily="34" charset="0"/>
              </a:rPr>
              <a:t>Agile</a:t>
            </a:r>
            <a:r>
              <a:rPr lang="en-US" sz="4000" b="1" u="heavy" kern="0" spc="-20" dirty="0">
                <a:effectLst/>
                <a:uFill>
                  <a:solidFill>
                    <a:srgbClr val="000000"/>
                  </a:solidFill>
                </a:uFill>
                <a:latin typeface="Calibri" panose="020F0502020204030204" pitchFamily="34" charset="0"/>
                <a:ea typeface="Calibri" panose="020F0502020204030204" pitchFamily="34" charset="0"/>
              </a:rPr>
              <a:t> </a:t>
            </a:r>
            <a:r>
              <a:rPr lang="en-US" sz="4000" b="1" u="heavy" kern="0" dirty="0">
                <a:effectLst/>
                <a:uFill>
                  <a:solidFill>
                    <a:srgbClr val="000000"/>
                  </a:solidFill>
                </a:uFill>
                <a:latin typeface="Calibri" panose="020F0502020204030204" pitchFamily="34" charset="0"/>
                <a:ea typeface="Calibri" panose="020F0502020204030204" pitchFamily="34" charset="0"/>
              </a:rPr>
              <a:t>Process</a:t>
            </a:r>
            <a:r>
              <a:rPr lang="en-US" sz="4000" b="1" u="heavy" kern="0" spc="-5" dirty="0">
                <a:effectLst/>
                <a:uFill>
                  <a:solidFill>
                    <a:srgbClr val="000000"/>
                  </a:solidFill>
                </a:uFill>
                <a:latin typeface="Calibri" panose="020F0502020204030204" pitchFamily="34" charset="0"/>
                <a:ea typeface="Calibri" panose="020F0502020204030204" pitchFamily="34" charset="0"/>
              </a:rPr>
              <a:t> </a:t>
            </a:r>
            <a:r>
              <a:rPr lang="en-US" sz="4000" b="1" u="heavy" kern="0" dirty="0">
                <a:effectLst/>
                <a:uFill>
                  <a:solidFill>
                    <a:srgbClr val="000000"/>
                  </a:solidFill>
                </a:uFill>
                <a:latin typeface="Calibri" panose="020F0502020204030204" pitchFamily="34" charset="0"/>
                <a:ea typeface="Calibri" panose="020F0502020204030204" pitchFamily="34" charset="0"/>
              </a:rPr>
              <a:t>models</a:t>
            </a:r>
            <a:br>
              <a:rPr lang="en-IN" sz="4000" b="1" u="sng" kern="0" dirty="0">
                <a:effectLst/>
                <a:uFill>
                  <a:solidFill>
                    <a:srgbClr val="000000"/>
                  </a:solidFill>
                </a:uFill>
                <a:latin typeface="Calibri" panose="020F0502020204030204" pitchFamily="34" charset="0"/>
                <a:ea typeface="Calibri" panose="020F0502020204030204" pitchFamily="34" charset="0"/>
              </a:rPr>
            </a:br>
            <a:endParaRPr lang="en-IN" sz="4000" dirty="0"/>
          </a:p>
        </p:txBody>
      </p:sp>
      <p:sp>
        <p:nvSpPr>
          <p:cNvPr id="3" name="Content Placeholder 2">
            <a:extLst>
              <a:ext uri="{FF2B5EF4-FFF2-40B4-BE49-F238E27FC236}">
                <a16:creationId xmlns:a16="http://schemas.microsoft.com/office/drawing/2014/main" id="{F6EB4D81-7836-D666-C4B3-48A2F16E02F4}"/>
              </a:ext>
            </a:extLst>
          </p:cNvPr>
          <p:cNvSpPr>
            <a:spLocks noGrp="1"/>
          </p:cNvSpPr>
          <p:nvPr>
            <p:ph idx="1"/>
          </p:nvPr>
        </p:nvSpPr>
        <p:spPr/>
        <p:txBody>
          <a:bodyPr>
            <a:normAutofit lnSpcReduction="10000"/>
          </a:bodyPr>
          <a:lstStyle/>
          <a:p>
            <a:pPr marL="342900" lvl="0" indent="-342900">
              <a:spcBef>
                <a:spcPts val="450"/>
              </a:spcBef>
              <a:buSzPts val="1200"/>
              <a:buFont typeface="Times New Roman" panose="02020603050405020304" pitchFamily="18" charset="0"/>
              <a:buAutoNum type="arabicPeriod"/>
              <a:tabLst>
                <a:tab pos="521335" algn="l"/>
              </a:tabLst>
            </a:pP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Extreme</a:t>
            </a:r>
            <a:r>
              <a:rPr lang="en-US" sz="2800" spc="-20"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Programming(XP)</a:t>
            </a:r>
            <a:endParaRPr lang="en-IN" sz="2800" dirty="0">
              <a:effectLst/>
              <a:latin typeface="Calibri" panose="020F0502020204030204" pitchFamily="34" charset="0"/>
              <a:ea typeface="Times New Roman" panose="02020603050405020304" pitchFamily="18" charset="0"/>
            </a:endParaRPr>
          </a:p>
          <a:p>
            <a:pPr marL="342900" lvl="0" indent="-342900">
              <a:spcBef>
                <a:spcPts val="205"/>
              </a:spcBef>
              <a:buSzPts val="1200"/>
              <a:buFont typeface="Times New Roman" panose="02020603050405020304" pitchFamily="18" charset="0"/>
              <a:buAutoNum type="arabicPeriod"/>
              <a:tabLst>
                <a:tab pos="521335" algn="l"/>
              </a:tabLst>
            </a:pP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Adaptive</a:t>
            </a:r>
            <a:r>
              <a:rPr lang="en-US" sz="2800" spc="-15"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Software</a:t>
            </a:r>
            <a:r>
              <a:rPr lang="en-US" sz="2800" spc="-10"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development(ASD)</a:t>
            </a:r>
            <a:endParaRPr lang="en-IN" sz="2800" dirty="0">
              <a:effectLst/>
              <a:latin typeface="Calibri" panose="020F0502020204030204" pitchFamily="34" charset="0"/>
              <a:ea typeface="Times New Roman" panose="02020603050405020304" pitchFamily="18" charset="0"/>
            </a:endParaRPr>
          </a:p>
          <a:p>
            <a:pPr marL="342900" lvl="0" indent="-342900">
              <a:spcBef>
                <a:spcPts val="215"/>
              </a:spcBef>
              <a:spcAft>
                <a:spcPts val="0"/>
              </a:spcAft>
              <a:buSzPts val="1200"/>
              <a:buFont typeface="Times New Roman" panose="02020603050405020304" pitchFamily="18" charset="0"/>
              <a:buAutoNum type="arabicPeriod"/>
              <a:tabLst>
                <a:tab pos="558800" algn="l"/>
                <a:tab pos="559435" algn="l"/>
              </a:tabLst>
            </a:pP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Dynamic</a:t>
            </a:r>
            <a:r>
              <a:rPr lang="en-US" sz="2800" spc="-10"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software</a:t>
            </a:r>
            <a:r>
              <a:rPr lang="en-US" sz="2800" spc="-15"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Development</a:t>
            </a:r>
            <a:r>
              <a:rPr lang="en-US" sz="2800" spc="-5"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Method(DSDM)</a:t>
            </a:r>
            <a:endParaRPr lang="en-IN" sz="2800" dirty="0">
              <a:effectLst/>
              <a:latin typeface="Calibri" panose="020F0502020204030204" pitchFamily="34" charset="0"/>
              <a:ea typeface="Times New Roman" panose="02020603050405020304" pitchFamily="18" charset="0"/>
            </a:endParaRPr>
          </a:p>
          <a:p>
            <a:pPr marL="342900" lvl="0" indent="-342900">
              <a:spcBef>
                <a:spcPts val="205"/>
              </a:spcBef>
              <a:buSzPts val="1200"/>
              <a:buFont typeface="Times New Roman" panose="02020603050405020304" pitchFamily="18" charset="0"/>
              <a:buAutoNum type="arabicPeriod"/>
              <a:tabLst>
                <a:tab pos="521335" algn="l"/>
              </a:tabLst>
            </a:pP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Scrum</a:t>
            </a:r>
            <a:endParaRPr lang="en-IN" sz="2800" dirty="0">
              <a:effectLst/>
              <a:latin typeface="Calibri" panose="020F0502020204030204" pitchFamily="34" charset="0"/>
              <a:ea typeface="Times New Roman" panose="02020603050405020304" pitchFamily="18" charset="0"/>
            </a:endParaRPr>
          </a:p>
          <a:p>
            <a:pPr marL="342900" lvl="0" indent="-342900">
              <a:spcBef>
                <a:spcPts val="200"/>
              </a:spcBef>
              <a:buSzPts val="1200"/>
              <a:buFont typeface="Times New Roman" panose="02020603050405020304" pitchFamily="18" charset="0"/>
              <a:buAutoNum type="arabicPeriod"/>
              <a:tabLst>
                <a:tab pos="521335" algn="l"/>
              </a:tabLst>
            </a:pP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Crystal</a:t>
            </a:r>
            <a:endParaRPr lang="en-IN" sz="2800" dirty="0">
              <a:effectLst/>
              <a:latin typeface="Calibri" panose="020F0502020204030204" pitchFamily="34" charset="0"/>
              <a:ea typeface="Times New Roman" panose="02020603050405020304" pitchFamily="18" charset="0"/>
            </a:endParaRPr>
          </a:p>
          <a:p>
            <a:pPr marL="342900" lvl="0" indent="-342900">
              <a:spcBef>
                <a:spcPts val="205"/>
              </a:spcBef>
              <a:buSzPts val="1200"/>
              <a:buFont typeface="Times New Roman" panose="02020603050405020304" pitchFamily="18" charset="0"/>
              <a:buAutoNum type="arabicPeriod"/>
              <a:tabLst>
                <a:tab pos="521335" algn="l"/>
              </a:tabLst>
            </a:pP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Feature</a:t>
            </a:r>
            <a:r>
              <a:rPr lang="en-US" sz="2800" spc="-15"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Driven</a:t>
            </a:r>
            <a:r>
              <a:rPr lang="en-US" sz="2800" spc="-5"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development</a:t>
            </a:r>
            <a:r>
              <a:rPr lang="en-US" sz="2800" spc="-5"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(FDD)</a:t>
            </a:r>
            <a:endParaRPr lang="en-IN" sz="2800" dirty="0">
              <a:effectLst/>
              <a:latin typeface="Calibri" panose="020F0502020204030204" pitchFamily="34" charset="0"/>
              <a:ea typeface="Times New Roman" panose="02020603050405020304" pitchFamily="18" charset="0"/>
            </a:endParaRPr>
          </a:p>
          <a:p>
            <a:pPr marL="342900" lvl="0" indent="-342900">
              <a:spcBef>
                <a:spcPts val="220"/>
              </a:spcBef>
              <a:buSzPts val="1200"/>
              <a:buFont typeface="Times New Roman" panose="02020603050405020304" pitchFamily="18" charset="0"/>
              <a:buAutoNum type="arabicPeriod"/>
              <a:tabLst>
                <a:tab pos="521335" algn="l"/>
              </a:tabLst>
            </a:pP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Agile</a:t>
            </a:r>
            <a:r>
              <a:rPr lang="en-US" sz="2800" spc="-15" dirty="0">
                <a:effectLst/>
                <a:latin typeface="Times New Roman" panose="02020603050405020304" pitchFamily="18" charset="0"/>
                <a:ea typeface="Times New Roman" panose="02020603050405020304" pitchFamily="18" charset="0"/>
                <a:cs typeface="Calibri" panose="020F0502020204030204" pitchFamily="34" charset="0"/>
              </a:rPr>
              <a:t> </a:t>
            </a:r>
            <a:r>
              <a:rPr lang="en-US" sz="2800" dirty="0">
                <a:effectLst/>
                <a:latin typeface="Times New Roman" panose="02020603050405020304" pitchFamily="18" charset="0"/>
                <a:ea typeface="Times New Roman" panose="02020603050405020304" pitchFamily="18" charset="0"/>
                <a:cs typeface="Calibri" panose="020F0502020204030204" pitchFamily="34" charset="0"/>
              </a:rPr>
              <a:t>Modeling(AM)</a:t>
            </a:r>
            <a:endParaRPr lang="en-IN" sz="2800" dirty="0">
              <a:effectLst/>
              <a:latin typeface="Calibri" panose="020F0502020204030204" pitchFamily="34" charset="0"/>
              <a:ea typeface="Times New Roman" panose="02020603050405020304" pitchFamily="18" charset="0"/>
            </a:endParaRPr>
          </a:p>
          <a:p>
            <a:pPr marL="0" indent="0">
              <a:buNone/>
            </a:pPr>
            <a:br>
              <a:rPr lang="en-US" sz="1800" dirty="0">
                <a:effectLst/>
                <a:latin typeface="Times New Roman" panose="02020603050405020304" pitchFamily="18" charset="0"/>
                <a:ea typeface="Calibri" panose="020F0502020204030204" pitchFamily="34" charset="0"/>
                <a:cs typeface="Calibri" panose="020F0502020204030204" pitchFamily="34" charset="0"/>
              </a:rPr>
            </a:br>
            <a:endParaRPr lang="en-IN" dirty="0"/>
          </a:p>
        </p:txBody>
      </p:sp>
    </p:spTree>
    <p:extLst>
      <p:ext uri="{BB962C8B-B14F-4D97-AF65-F5344CB8AC3E}">
        <p14:creationId xmlns:p14="http://schemas.microsoft.com/office/powerpoint/2010/main" val="24584382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AD18E-4BB8-0620-2322-2DFEF575BEB8}"/>
              </a:ext>
            </a:extLst>
          </p:cNvPr>
          <p:cNvSpPr>
            <a:spLocks noGrp="1"/>
          </p:cNvSpPr>
          <p:nvPr>
            <p:ph type="title"/>
          </p:nvPr>
        </p:nvSpPr>
        <p:spPr/>
        <p:txBody>
          <a:bodyPr>
            <a:normAutofit/>
          </a:bodyPr>
          <a:lstStyle/>
          <a:p>
            <a:r>
              <a:rPr lang="en-US" sz="4000" dirty="0">
                <a:effectLst/>
                <a:latin typeface="Times New Roman" panose="02020603050405020304" pitchFamily="18" charset="0"/>
                <a:ea typeface="Calibri" panose="020F0502020204030204" pitchFamily="34" charset="0"/>
                <a:cs typeface="Calibri" panose="020F0502020204030204" pitchFamily="34" charset="0"/>
              </a:rPr>
              <a:t>Extreme</a:t>
            </a:r>
            <a:r>
              <a:rPr lang="en-US" sz="4000" spc="-25" dirty="0">
                <a:effectLst/>
                <a:latin typeface="Times New Roman" panose="02020603050405020304" pitchFamily="18" charset="0"/>
                <a:ea typeface="Calibri" panose="020F0502020204030204" pitchFamily="34" charset="0"/>
                <a:cs typeface="Calibri" panose="020F0502020204030204" pitchFamily="34" charset="0"/>
              </a:rPr>
              <a:t> </a:t>
            </a:r>
            <a:r>
              <a:rPr lang="en-US" sz="4000" dirty="0">
                <a:effectLst/>
                <a:latin typeface="Times New Roman" panose="02020603050405020304" pitchFamily="18" charset="0"/>
                <a:ea typeface="Calibri" panose="020F0502020204030204" pitchFamily="34" charset="0"/>
                <a:cs typeface="Calibri" panose="020F0502020204030204" pitchFamily="34" charset="0"/>
              </a:rPr>
              <a:t>Programming(XP)</a:t>
            </a:r>
            <a:br>
              <a:rPr lang="en-IN" sz="4000" dirty="0">
                <a:effectLst/>
                <a:latin typeface="Calibri" panose="020F0502020204030204" pitchFamily="34" charset="0"/>
                <a:ea typeface="Calibri" panose="020F0502020204030204" pitchFamily="34" charset="0"/>
              </a:rPr>
            </a:br>
            <a:endParaRPr lang="en-IN" sz="4000" dirty="0"/>
          </a:p>
        </p:txBody>
      </p:sp>
      <p:pic>
        <p:nvPicPr>
          <p:cNvPr id="4" name="image1.jpeg">
            <a:extLst>
              <a:ext uri="{FF2B5EF4-FFF2-40B4-BE49-F238E27FC236}">
                <a16:creationId xmlns:a16="http://schemas.microsoft.com/office/drawing/2014/main" id="{2BDE0BC6-CF35-3075-CE51-6B44306DD762}"/>
              </a:ext>
            </a:extLst>
          </p:cNvPr>
          <p:cNvPicPr>
            <a:picLocks noGrp="1" noChangeAspect="1"/>
          </p:cNvPicPr>
          <p:nvPr>
            <p:ph idx="1"/>
          </p:nvPr>
        </p:nvPicPr>
        <p:blipFill>
          <a:blip r:embed="rId2" cstate="print"/>
          <a:stretch>
            <a:fillRect/>
          </a:stretch>
        </p:blipFill>
        <p:spPr>
          <a:xfrm>
            <a:off x="1808480" y="1691802"/>
            <a:ext cx="6228079" cy="4627717"/>
          </a:xfrm>
          <a:prstGeom prst="rect">
            <a:avLst/>
          </a:prstGeom>
        </p:spPr>
      </p:pic>
    </p:spTree>
    <p:extLst>
      <p:ext uri="{BB962C8B-B14F-4D97-AF65-F5344CB8AC3E}">
        <p14:creationId xmlns:p14="http://schemas.microsoft.com/office/powerpoint/2010/main" val="4233498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E24FD-0C46-0A03-3C77-0E46F71C544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4B7B3B9-E270-6FC5-757D-6E5445757E60}"/>
              </a:ext>
            </a:extLst>
          </p:cNvPr>
          <p:cNvPicPr>
            <a:picLocks noGrp="1" noChangeAspect="1"/>
          </p:cNvPicPr>
          <p:nvPr>
            <p:ph idx="1"/>
          </p:nvPr>
        </p:nvPicPr>
        <p:blipFill>
          <a:blip r:embed="rId2"/>
          <a:stretch>
            <a:fillRect/>
          </a:stretch>
        </p:blipFill>
        <p:spPr>
          <a:xfrm>
            <a:off x="942535" y="717452"/>
            <a:ext cx="9622301" cy="5725551"/>
          </a:xfrm>
        </p:spPr>
      </p:pic>
    </p:spTree>
    <p:extLst>
      <p:ext uri="{BB962C8B-B14F-4D97-AF65-F5344CB8AC3E}">
        <p14:creationId xmlns:p14="http://schemas.microsoft.com/office/powerpoint/2010/main" val="210261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FA42-2ED0-C5A4-5431-B850BC2A0A1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6195548-2D08-21C0-ADC0-F314BC3C6ABB}"/>
              </a:ext>
            </a:extLst>
          </p:cNvPr>
          <p:cNvPicPr>
            <a:picLocks noGrp="1" noChangeAspect="1"/>
          </p:cNvPicPr>
          <p:nvPr>
            <p:ph idx="1"/>
          </p:nvPr>
        </p:nvPicPr>
        <p:blipFill>
          <a:blip r:embed="rId2"/>
          <a:stretch>
            <a:fillRect/>
          </a:stretch>
        </p:blipFill>
        <p:spPr>
          <a:xfrm>
            <a:off x="1351320" y="984738"/>
            <a:ext cx="8596668" cy="5057287"/>
          </a:xfrm>
        </p:spPr>
      </p:pic>
    </p:spTree>
    <p:extLst>
      <p:ext uri="{BB962C8B-B14F-4D97-AF65-F5344CB8AC3E}">
        <p14:creationId xmlns:p14="http://schemas.microsoft.com/office/powerpoint/2010/main" val="831717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D295-1701-2A22-63BA-9A9B6E76B67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B35FA8D-4626-E7D5-B251-458D50521B2F}"/>
              </a:ext>
            </a:extLst>
          </p:cNvPr>
          <p:cNvPicPr>
            <a:picLocks noGrp="1" noChangeAspect="1"/>
          </p:cNvPicPr>
          <p:nvPr>
            <p:ph idx="1"/>
          </p:nvPr>
        </p:nvPicPr>
        <p:blipFill>
          <a:blip r:embed="rId2"/>
          <a:stretch>
            <a:fillRect/>
          </a:stretch>
        </p:blipFill>
        <p:spPr>
          <a:xfrm>
            <a:off x="1233446" y="1617786"/>
            <a:ext cx="8596667" cy="4424240"/>
          </a:xfrm>
        </p:spPr>
      </p:pic>
    </p:spTree>
    <p:extLst>
      <p:ext uri="{BB962C8B-B14F-4D97-AF65-F5344CB8AC3E}">
        <p14:creationId xmlns:p14="http://schemas.microsoft.com/office/powerpoint/2010/main" val="3389650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E144A3-5928-E207-B5C0-67FBF94718E9}"/>
              </a:ext>
            </a:extLst>
          </p:cNvPr>
          <p:cNvSpPr txBox="1"/>
          <p:nvPr/>
        </p:nvSpPr>
        <p:spPr>
          <a:xfrm>
            <a:off x="906469" y="2097126"/>
            <a:ext cx="8745415" cy="3416320"/>
          </a:xfrm>
          <a:prstGeom prst="rect">
            <a:avLst/>
          </a:prstGeom>
          <a:noFill/>
        </p:spPr>
        <p:txBody>
          <a:bodyPr wrap="square">
            <a:spAutoFit/>
          </a:bodyPr>
          <a:lstStyle/>
          <a:p>
            <a:pPr algn="just"/>
            <a:r>
              <a:rPr lang="en-US" sz="2400" b="1" dirty="0">
                <a:solidFill>
                  <a:srgbClr val="141314"/>
                </a:solidFill>
                <a:latin typeface="Minion-Regular"/>
              </a:rPr>
              <a:t>Communication</a:t>
            </a:r>
            <a:r>
              <a:rPr lang="en-US" sz="2400" dirty="0">
                <a:solidFill>
                  <a:srgbClr val="141314"/>
                </a:solidFill>
                <a:latin typeface="Minion-Regular"/>
              </a:rPr>
              <a:t> – it is good to talk (particularly, between users and developers).</a:t>
            </a:r>
          </a:p>
          <a:p>
            <a:pPr algn="just"/>
            <a:endParaRPr lang="en-US" sz="2400" dirty="0">
              <a:solidFill>
                <a:srgbClr val="141314"/>
              </a:solidFill>
              <a:latin typeface="Minion-Regular"/>
            </a:endParaRPr>
          </a:p>
          <a:p>
            <a:pPr algn="just"/>
            <a:r>
              <a:rPr lang="en-US" sz="2400" b="1" dirty="0">
                <a:solidFill>
                  <a:srgbClr val="141314"/>
                </a:solidFill>
                <a:latin typeface="Minion-Regular"/>
              </a:rPr>
              <a:t>Simplicity </a:t>
            </a:r>
            <a:r>
              <a:rPr lang="en-US" sz="2400" dirty="0">
                <a:solidFill>
                  <a:srgbClr val="141314"/>
                </a:solidFill>
                <a:latin typeface="Minion-Regular"/>
              </a:rPr>
              <a:t>– keep it simple and grow the system as and when required.</a:t>
            </a:r>
          </a:p>
          <a:p>
            <a:pPr algn="just"/>
            <a:endParaRPr lang="en-US" sz="2400" dirty="0">
              <a:solidFill>
                <a:srgbClr val="141314"/>
              </a:solidFill>
              <a:latin typeface="Minion-Regular"/>
            </a:endParaRPr>
          </a:p>
          <a:p>
            <a:pPr algn="just"/>
            <a:r>
              <a:rPr lang="en-US" sz="2400" b="1" dirty="0">
                <a:solidFill>
                  <a:srgbClr val="141314"/>
                </a:solidFill>
                <a:latin typeface="Minion-Regular"/>
              </a:rPr>
              <a:t>Feedback </a:t>
            </a:r>
            <a:r>
              <a:rPr lang="en-US" sz="2400" dirty="0">
                <a:solidFill>
                  <a:srgbClr val="141314"/>
                </a:solidFill>
                <a:latin typeface="Minion-Regular"/>
              </a:rPr>
              <a:t>– let users provide feedback early and often.</a:t>
            </a:r>
          </a:p>
          <a:p>
            <a:pPr algn="just"/>
            <a:endParaRPr lang="en-US" sz="2400" dirty="0">
              <a:solidFill>
                <a:srgbClr val="141314"/>
              </a:solidFill>
              <a:latin typeface="Minion-Regular"/>
            </a:endParaRPr>
          </a:p>
          <a:p>
            <a:pPr algn="just"/>
            <a:r>
              <a:rPr lang="en-US" sz="2400" b="1" dirty="0">
                <a:solidFill>
                  <a:srgbClr val="141314"/>
                </a:solidFill>
                <a:latin typeface="Minion-Regular"/>
              </a:rPr>
              <a:t>Courage</a:t>
            </a:r>
            <a:r>
              <a:rPr lang="en-US" sz="2400" dirty="0">
                <a:solidFill>
                  <a:srgbClr val="141314"/>
                </a:solidFill>
                <a:latin typeface="Minion-Regular"/>
              </a:rPr>
              <a:t> – to go with such an approach.</a:t>
            </a:r>
          </a:p>
        </p:txBody>
      </p:sp>
      <p:sp>
        <p:nvSpPr>
          <p:cNvPr id="5" name="TextBox 4">
            <a:extLst>
              <a:ext uri="{FF2B5EF4-FFF2-40B4-BE49-F238E27FC236}">
                <a16:creationId xmlns:a16="http://schemas.microsoft.com/office/drawing/2014/main" id="{D74BEF78-3E91-9A8D-9472-9350DFFF5A3A}"/>
              </a:ext>
            </a:extLst>
          </p:cNvPr>
          <p:cNvSpPr txBox="1"/>
          <p:nvPr/>
        </p:nvSpPr>
        <p:spPr>
          <a:xfrm>
            <a:off x="2228936" y="1302824"/>
            <a:ext cx="6100482" cy="430887"/>
          </a:xfrm>
          <a:prstGeom prst="rect">
            <a:avLst/>
          </a:prstGeom>
          <a:noFill/>
        </p:spPr>
        <p:txBody>
          <a:bodyPr wrap="square">
            <a:spAutoFit/>
          </a:bodyPr>
          <a:lstStyle/>
          <a:p>
            <a:pPr algn="ctr">
              <a:spcBef>
                <a:spcPct val="0"/>
              </a:spcBef>
            </a:pPr>
            <a:r>
              <a:rPr lang="en-US" sz="2200" b="1" u="sng" spc="-150" dirty="0">
                <a:latin typeface="Arial" pitchFamily="34" charset="0"/>
                <a:ea typeface="+mj-ea"/>
                <a:cs typeface="Arial" pitchFamily="34" charset="0"/>
              </a:rPr>
              <a:t>XP’s basic principles</a:t>
            </a:r>
          </a:p>
        </p:txBody>
      </p:sp>
    </p:spTree>
    <p:extLst>
      <p:ext uri="{BB962C8B-B14F-4D97-AF65-F5344CB8AC3E}">
        <p14:creationId xmlns:p14="http://schemas.microsoft.com/office/powerpoint/2010/main" val="3382564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81289-97EE-86CC-9B0E-FA8237B8745D}"/>
              </a:ext>
            </a:extLst>
          </p:cNvPr>
          <p:cNvSpPr>
            <a:spLocks noGrp="1"/>
          </p:cNvSpPr>
          <p:nvPr>
            <p:ph type="title"/>
          </p:nvPr>
        </p:nvSpPr>
        <p:spPr/>
        <p:txBody>
          <a:bodyPr/>
          <a:lstStyle/>
          <a:p>
            <a:r>
              <a:rPr lang="en-US" dirty="0"/>
              <a:t>UNIT-2</a:t>
            </a:r>
            <a:endParaRPr lang="en-IN" dirty="0"/>
          </a:p>
        </p:txBody>
      </p:sp>
      <p:sp>
        <p:nvSpPr>
          <p:cNvPr id="3" name="Content Placeholder 2">
            <a:extLst>
              <a:ext uri="{FF2B5EF4-FFF2-40B4-BE49-F238E27FC236}">
                <a16:creationId xmlns:a16="http://schemas.microsoft.com/office/drawing/2014/main" id="{CC4E0F59-6BBE-81CF-EAB6-6CC377E3BABF}"/>
              </a:ext>
            </a:extLst>
          </p:cNvPr>
          <p:cNvSpPr>
            <a:spLocks noGrp="1"/>
          </p:cNvSpPr>
          <p:nvPr>
            <p:ph idx="1"/>
          </p:nvPr>
        </p:nvSpPr>
        <p:spPr/>
        <p:txBody>
          <a:bodyPr>
            <a:normAutofit fontScale="85000" lnSpcReduction="20000"/>
          </a:bodyPr>
          <a:lstStyle/>
          <a:p>
            <a:pPr algn="l"/>
            <a:endParaRPr lang="en-IN"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Module II: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Extreme Programming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Number of hours (LTP)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6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0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4 </a:t>
            </a:r>
            <a:r>
              <a:rPr lang="en-US" sz="1800" b="0" i="0" u="none" strike="noStrike" baseline="0" dirty="0">
                <a:solidFill>
                  <a:srgbClr val="000000"/>
                </a:solidFill>
                <a:latin typeface="Calibri" panose="020F0502020204030204" pitchFamily="34" charset="0"/>
              </a:rPr>
              <a:t>	</a:t>
            </a:r>
          </a:p>
          <a:p>
            <a:r>
              <a:rPr lang="en-US" sz="1800" b="1" i="0" u="none" strike="noStrike" baseline="0" dirty="0">
                <a:solidFill>
                  <a:srgbClr val="000000"/>
                </a:solidFill>
                <a:latin typeface="Calibri" panose="020F0502020204030204" pitchFamily="34" charset="0"/>
              </a:rPr>
              <a:t>Extreme Programming: </a:t>
            </a:r>
            <a:r>
              <a:rPr lang="en-US" sz="1800" b="0" i="0" u="none" strike="noStrike" baseline="0" dirty="0">
                <a:solidFill>
                  <a:srgbClr val="000000"/>
                </a:solidFill>
                <a:latin typeface="Calibri" panose="020F0502020204030204" pitchFamily="34" charset="0"/>
              </a:rPr>
              <a:t>Introduction, core XP values, the twelve XP practices, about extreme </a:t>
            </a:r>
          </a:p>
          <a:p>
            <a:r>
              <a:rPr lang="en-US" sz="1800" b="0" i="0" u="none" strike="noStrike" baseline="0" dirty="0">
                <a:solidFill>
                  <a:srgbClr val="000000"/>
                </a:solidFill>
                <a:latin typeface="Calibri" panose="020F0502020204030204" pitchFamily="34" charset="0"/>
              </a:rPr>
              <a:t>programming, planning XP projects, test first coding, making pair programming work. 	</a:t>
            </a:r>
          </a:p>
          <a:p>
            <a:r>
              <a:rPr lang="en-IN" sz="1800" b="1" i="0" u="none" strike="noStrike" baseline="0" dirty="0">
                <a:solidFill>
                  <a:srgbClr val="000000"/>
                </a:solidFill>
                <a:latin typeface="Calibri" panose="020F0502020204030204" pitchFamily="34" charset="0"/>
              </a:rPr>
              <a:t>Learning Outcomes: </a:t>
            </a:r>
            <a:r>
              <a:rPr lang="en-IN" sz="1800" b="0" i="0" u="none" strike="noStrike" baseline="0" dirty="0">
                <a:solidFill>
                  <a:srgbClr val="000000"/>
                </a:solidFill>
                <a:latin typeface="Calibri" panose="020F0502020204030204" pitchFamily="34" charset="0"/>
              </a:rPr>
              <a:t>	</a:t>
            </a:r>
          </a:p>
          <a:p>
            <a:r>
              <a:rPr lang="en-US" sz="1800" b="0" i="0" u="none" strike="noStrike" baseline="0" dirty="0">
                <a:solidFill>
                  <a:srgbClr val="000000"/>
                </a:solidFill>
                <a:latin typeface="Calibri" panose="020F0502020204030204" pitchFamily="34" charset="0"/>
              </a:rPr>
              <a:t>After completion of this unit, the student will be able to: </a:t>
            </a:r>
          </a:p>
          <a:p>
            <a:r>
              <a:rPr lang="en-IN" sz="1800" b="0" i="0" u="none" strike="noStrike" baseline="0" dirty="0">
                <a:solidFill>
                  <a:srgbClr val="000000"/>
                </a:solidFill>
                <a:latin typeface="Calibri" panose="020F0502020204030204" pitchFamily="34" charset="0"/>
              </a:rPr>
              <a:t>1. Define core XP values(L1) </a:t>
            </a:r>
          </a:p>
          <a:p>
            <a:r>
              <a:rPr lang="en-US" sz="1800" b="0" i="0" u="none" strike="noStrike" baseline="0" dirty="0">
                <a:solidFill>
                  <a:srgbClr val="000000"/>
                </a:solidFill>
                <a:latin typeface="Calibri" panose="020F0502020204030204" pitchFamily="34" charset="0"/>
              </a:rPr>
              <a:t>2. Explain the twelve XP practices(L2) </a:t>
            </a:r>
          </a:p>
          <a:p>
            <a:r>
              <a:rPr lang="en-US" sz="1800" b="0" i="0" u="none" strike="noStrike" baseline="0" dirty="0">
                <a:solidFill>
                  <a:srgbClr val="000000"/>
                </a:solidFill>
                <a:latin typeface="Calibri" panose="020F0502020204030204" pitchFamily="34" charset="0"/>
              </a:rPr>
              <a:t>3. Identify different XP projects(L4) </a:t>
            </a:r>
          </a:p>
          <a:p>
            <a:r>
              <a:rPr lang="en-US" sz="1800" b="0" i="0" u="none" strike="noStrike" baseline="0" dirty="0">
                <a:solidFill>
                  <a:srgbClr val="000000"/>
                </a:solidFill>
                <a:latin typeface="Calibri" panose="020F0502020204030204" pitchFamily="34" charset="0"/>
              </a:rPr>
              <a:t>4. Justify extreme programming(L5) </a:t>
            </a:r>
          </a:p>
          <a:p>
            <a:r>
              <a:rPr lang="en-US" sz="1800" b="0" i="0" u="none" strike="noStrike" baseline="0" dirty="0">
                <a:solidFill>
                  <a:srgbClr val="000000"/>
                </a:solidFill>
                <a:latin typeface="Calibri" panose="020F0502020204030204" pitchFamily="34" charset="0"/>
              </a:rPr>
              <a:t>5. Construct test first coding and pair programming(L6) </a:t>
            </a:r>
          </a:p>
          <a:p>
            <a:r>
              <a:rPr lang="en-IN" sz="1800" b="0" i="0" u="none" strike="noStrike" baseline="0" dirty="0">
                <a:solidFill>
                  <a:srgbClr val="000000"/>
                </a:solidFill>
                <a:latin typeface="Calibri" panose="020F0502020204030204" pitchFamily="34" charset="0"/>
              </a:rPr>
              <a:t>	</a:t>
            </a:r>
          </a:p>
          <a:p>
            <a:endParaRPr lang="en-IN" dirty="0"/>
          </a:p>
        </p:txBody>
      </p:sp>
    </p:spTree>
    <p:extLst>
      <p:ext uri="{BB962C8B-B14F-4D97-AF65-F5344CB8AC3E}">
        <p14:creationId xmlns:p14="http://schemas.microsoft.com/office/powerpoint/2010/main" val="6476249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FFDF-9C96-13A7-F5AC-543EEB001FAA}"/>
              </a:ext>
            </a:extLst>
          </p:cNvPr>
          <p:cNvSpPr>
            <a:spLocks noGrp="1"/>
          </p:cNvSpPr>
          <p:nvPr>
            <p:ph type="title"/>
          </p:nvPr>
        </p:nvSpPr>
        <p:spPr/>
        <p:txBody>
          <a:bodyPr/>
          <a:lstStyle/>
          <a:p>
            <a:r>
              <a:rPr lang="en-US" dirty="0"/>
              <a:t>---continue</a:t>
            </a:r>
            <a:endParaRPr lang="en-IN" dirty="0"/>
          </a:p>
        </p:txBody>
      </p:sp>
      <p:sp>
        <p:nvSpPr>
          <p:cNvPr id="3" name="Content Placeholder 2">
            <a:extLst>
              <a:ext uri="{FF2B5EF4-FFF2-40B4-BE49-F238E27FC236}">
                <a16:creationId xmlns:a16="http://schemas.microsoft.com/office/drawing/2014/main" id="{06C0944C-33F4-ACFC-120A-76B4842758CE}"/>
              </a:ext>
            </a:extLst>
          </p:cNvPr>
          <p:cNvSpPr>
            <a:spLocks noGrp="1"/>
          </p:cNvSpPr>
          <p:nvPr>
            <p:ph idx="1"/>
          </p:nvPr>
        </p:nvSpPr>
        <p:spPr/>
        <p:txBody>
          <a:bodyPr>
            <a:normAutofit/>
          </a:bodyPr>
          <a:lstStyle/>
          <a:p>
            <a:pPr algn="just"/>
            <a:r>
              <a:rPr lang="en-US" sz="3200" dirty="0">
                <a:effectLst/>
                <a:latin typeface="Calibri" panose="020F0502020204030204" pitchFamily="34" charset="0"/>
                <a:ea typeface="Calibri" panose="020F0502020204030204" pitchFamily="34" charset="0"/>
              </a:rPr>
              <a:t>Extreme Programming uses an object-oriented approach as its preferred development paradigm</a:t>
            </a:r>
            <a:r>
              <a:rPr lang="en-US" sz="3200" spc="-235" dirty="0">
                <a:effectLst/>
                <a:latin typeface="Calibri" panose="020F0502020204030204" pitchFamily="34" charset="0"/>
                <a:ea typeface="Calibri" panose="020F0502020204030204" pitchFamily="34" charset="0"/>
              </a:rPr>
              <a:t> </a:t>
            </a:r>
            <a:r>
              <a:rPr lang="en-US" sz="3200" dirty="0">
                <a:effectLst/>
                <a:latin typeface="Calibri" panose="020F0502020204030204" pitchFamily="34" charset="0"/>
                <a:ea typeface="Calibri" panose="020F0502020204030204" pitchFamily="34" charset="0"/>
              </a:rPr>
              <a:t>and encompasses a set of rules and practices that occur within the context of four framework</a:t>
            </a:r>
            <a:r>
              <a:rPr lang="en-US" sz="3200" spc="5" dirty="0">
                <a:effectLst/>
                <a:latin typeface="Calibri" panose="020F0502020204030204" pitchFamily="34" charset="0"/>
                <a:ea typeface="Calibri" panose="020F0502020204030204" pitchFamily="34" charset="0"/>
              </a:rPr>
              <a:t> </a:t>
            </a:r>
            <a:r>
              <a:rPr lang="en-US" sz="3200" dirty="0">
                <a:effectLst/>
                <a:latin typeface="Calibri" panose="020F0502020204030204" pitchFamily="34" charset="0"/>
                <a:ea typeface="Calibri" panose="020F0502020204030204" pitchFamily="34" charset="0"/>
              </a:rPr>
              <a:t>activities: planning, design, coding, and testing.</a:t>
            </a:r>
            <a:endParaRPr lang="en-IN" sz="3200" dirty="0"/>
          </a:p>
        </p:txBody>
      </p:sp>
    </p:spTree>
    <p:extLst>
      <p:ext uri="{BB962C8B-B14F-4D97-AF65-F5344CB8AC3E}">
        <p14:creationId xmlns:p14="http://schemas.microsoft.com/office/powerpoint/2010/main" val="2194975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AE1BD0-7AD7-837F-5131-E882952E4B59}"/>
              </a:ext>
            </a:extLst>
          </p:cNvPr>
          <p:cNvSpPr txBox="1"/>
          <p:nvPr/>
        </p:nvSpPr>
        <p:spPr>
          <a:xfrm>
            <a:off x="2025506" y="636022"/>
            <a:ext cx="6100482" cy="461665"/>
          </a:xfrm>
          <a:prstGeom prst="rect">
            <a:avLst/>
          </a:prstGeom>
          <a:noFill/>
        </p:spPr>
        <p:txBody>
          <a:bodyPr wrap="square">
            <a:spAutoFit/>
          </a:bodyPr>
          <a:lstStyle/>
          <a:p>
            <a:pPr algn="ctr">
              <a:spcBef>
                <a:spcPct val="0"/>
              </a:spcBef>
            </a:pPr>
            <a:r>
              <a:rPr lang="en-US" sz="2400" b="1" u="sng" spc="-150" dirty="0">
                <a:latin typeface="Arial" pitchFamily="34" charset="0"/>
                <a:ea typeface="+mj-ea"/>
                <a:cs typeface="Arial" pitchFamily="34" charset="0"/>
              </a:rPr>
              <a:t>XP: </a:t>
            </a:r>
            <a:r>
              <a:rPr lang="en-US" sz="2400" b="1" u="sng" spc="-150" dirty="0" err="1">
                <a:latin typeface="Arial" pitchFamily="34" charset="0"/>
                <a:ea typeface="+mj-ea"/>
                <a:cs typeface="Arial" pitchFamily="34" charset="0"/>
              </a:rPr>
              <a:t>eXtreme</a:t>
            </a:r>
            <a:r>
              <a:rPr lang="en-US" sz="2400" b="1" u="sng" spc="-150" dirty="0">
                <a:latin typeface="Arial" pitchFamily="34" charset="0"/>
                <a:ea typeface="+mj-ea"/>
                <a:cs typeface="Arial" pitchFamily="34" charset="0"/>
              </a:rPr>
              <a:t> Programming</a:t>
            </a:r>
          </a:p>
        </p:txBody>
      </p:sp>
      <p:sp>
        <p:nvSpPr>
          <p:cNvPr id="6" name="TextBox 5">
            <a:extLst>
              <a:ext uri="{FF2B5EF4-FFF2-40B4-BE49-F238E27FC236}">
                <a16:creationId xmlns:a16="http://schemas.microsoft.com/office/drawing/2014/main" id="{F19E331F-1B56-9301-CB03-F3D606E5D605}"/>
              </a:ext>
            </a:extLst>
          </p:cNvPr>
          <p:cNvSpPr txBox="1"/>
          <p:nvPr/>
        </p:nvSpPr>
        <p:spPr>
          <a:xfrm>
            <a:off x="902677" y="1368187"/>
            <a:ext cx="8346141" cy="4893647"/>
          </a:xfrm>
          <a:prstGeom prst="rect">
            <a:avLst/>
          </a:prstGeom>
          <a:noFill/>
        </p:spPr>
        <p:txBody>
          <a:bodyPr wrap="square">
            <a:spAutoFit/>
          </a:bodyPr>
          <a:lstStyle/>
          <a:p>
            <a:pPr marL="285750" indent="-285750" algn="just">
              <a:buFont typeface="Arial" panose="020B0604020202020204" pitchFamily="34" charset="0"/>
              <a:buChar char="•"/>
            </a:pPr>
            <a:r>
              <a:rPr lang="en-US" sz="3200" i="0" u="none" strike="noStrike" baseline="0" dirty="0">
                <a:solidFill>
                  <a:srgbClr val="141314"/>
                </a:solidFill>
                <a:latin typeface="Times New Roman" panose="02020603050405020304" pitchFamily="18" charset="0"/>
                <a:cs typeface="Times New Roman" panose="02020603050405020304" pitchFamily="18" charset="0"/>
              </a:rPr>
              <a:t>Extreme Programming, or as it is more commonly known XP, was originally designed as a way of supporting small development teams working within uncertain and changing requirements. </a:t>
            </a:r>
          </a:p>
          <a:p>
            <a:pPr marL="285750" indent="-285750" algn="just">
              <a:buFont typeface="Arial" panose="020B0604020202020204" pitchFamily="34" charset="0"/>
              <a:buChar char="•"/>
            </a:pPr>
            <a:endParaRPr lang="en-US" sz="3200" i="0" u="none" strike="noStrike" baseline="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3200" dirty="0">
                <a:solidFill>
                  <a:srgbClr val="141314"/>
                </a:solidFill>
                <a:latin typeface="Times New Roman" panose="02020603050405020304" pitchFamily="18" charset="0"/>
                <a:cs typeface="Times New Roman" panose="02020603050405020304" pitchFamily="18" charset="0"/>
              </a:rPr>
              <a:t>I</a:t>
            </a:r>
            <a:r>
              <a:rPr lang="en-US" sz="3200" i="0" u="none" strike="noStrike" baseline="0" dirty="0">
                <a:solidFill>
                  <a:srgbClr val="141314"/>
                </a:solidFill>
                <a:latin typeface="Times New Roman" panose="02020603050405020304" pitchFamily="18" charset="0"/>
                <a:cs typeface="Times New Roman" panose="02020603050405020304" pitchFamily="18" charset="0"/>
              </a:rPr>
              <a:t>t was a response to many of the more traditional heavyweight approaches that are often overkill for small software developments.</a:t>
            </a:r>
          </a:p>
          <a:p>
            <a:pPr marL="285750" indent="-285750" algn="just">
              <a:buFont typeface="Arial" panose="020B0604020202020204" pitchFamily="34" charset="0"/>
              <a:buChar char="•"/>
            </a:pPr>
            <a:endParaRPr lang="en-US" sz="2400" i="0" u="none" strike="noStrike" baseline="0"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051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20B4-388C-0E65-95CD-C2CDA71B9F69}"/>
              </a:ext>
            </a:extLst>
          </p:cNvPr>
          <p:cNvSpPr>
            <a:spLocks noGrp="1"/>
          </p:cNvSpPr>
          <p:nvPr>
            <p:ph type="title"/>
          </p:nvPr>
        </p:nvSpPr>
        <p:spPr/>
        <p:txBody>
          <a:bodyPr/>
          <a:lstStyle/>
          <a:p>
            <a:r>
              <a:rPr lang="en-US" sz="3600" b="1" spc="-150" dirty="0">
                <a:latin typeface="Arial" pitchFamily="34" charset="0"/>
                <a:ea typeface="+mj-ea"/>
                <a:cs typeface="Arial" pitchFamily="34" charset="0"/>
              </a:rPr>
              <a:t>XP: </a:t>
            </a:r>
            <a:r>
              <a:rPr lang="en-US" sz="3600" b="1" spc="-150" dirty="0" err="1">
                <a:latin typeface="Arial" pitchFamily="34" charset="0"/>
                <a:ea typeface="+mj-ea"/>
                <a:cs typeface="Arial" pitchFamily="34" charset="0"/>
              </a:rPr>
              <a:t>eXtreme</a:t>
            </a:r>
            <a:r>
              <a:rPr lang="en-US" sz="3600" b="1" spc="-150" dirty="0">
                <a:latin typeface="Arial" pitchFamily="34" charset="0"/>
                <a:ea typeface="+mj-ea"/>
                <a:cs typeface="Arial" pitchFamily="34" charset="0"/>
              </a:rPr>
              <a:t> Programming (Contd.,)</a:t>
            </a:r>
            <a:br>
              <a:rPr lang="en-US" sz="3600" b="1" spc="-150" dirty="0">
                <a:latin typeface="Arial" pitchFamily="34" charset="0"/>
                <a:ea typeface="+mj-ea"/>
                <a:cs typeface="Arial" pitchFamily="34" charset="0"/>
              </a:rPr>
            </a:br>
            <a:endParaRPr lang="en-IN" dirty="0"/>
          </a:p>
        </p:txBody>
      </p:sp>
      <p:sp>
        <p:nvSpPr>
          <p:cNvPr id="3" name="Content Placeholder 2">
            <a:extLst>
              <a:ext uri="{FF2B5EF4-FFF2-40B4-BE49-F238E27FC236}">
                <a16:creationId xmlns:a16="http://schemas.microsoft.com/office/drawing/2014/main" id="{49418C84-CEC0-3D4E-9EFB-7612E16EDA16}"/>
              </a:ext>
            </a:extLst>
          </p:cNvPr>
          <p:cNvSpPr>
            <a:spLocks noGrp="1"/>
          </p:cNvSpPr>
          <p:nvPr>
            <p:ph idx="1"/>
          </p:nvPr>
        </p:nvSpPr>
        <p:spPr/>
        <p:txBody>
          <a:bodyPr/>
          <a:lstStyle/>
          <a:p>
            <a:pPr algn="just"/>
            <a:r>
              <a:rPr lang="en-US" sz="3200" i="0" u="none" strike="noStrike" baseline="0" dirty="0">
                <a:solidFill>
                  <a:srgbClr val="141314"/>
                </a:solidFill>
                <a:latin typeface="Times New Roman" panose="02020603050405020304" pitchFamily="18" charset="0"/>
                <a:cs typeface="Times New Roman" panose="02020603050405020304" pitchFamily="18" charset="0"/>
              </a:rPr>
              <a:t>However, it was not an attempt to throw everything away and just program (which is a common misinterpretation of XP).</a:t>
            </a:r>
          </a:p>
          <a:p>
            <a:pPr algn="just"/>
            <a:r>
              <a:rPr lang="en-US" sz="3200" i="0" u="none" strike="noStrike" baseline="0" dirty="0">
                <a:solidFill>
                  <a:srgbClr val="141314"/>
                </a:solidFill>
                <a:latin typeface="Times New Roman" panose="02020603050405020304" pitchFamily="18" charset="0"/>
                <a:cs typeface="Times New Roman" panose="02020603050405020304" pitchFamily="18" charset="0"/>
              </a:rPr>
              <a:t> Rather, XP was designed as an approach based on software engineering principles but focused on the timely delivery of software that meets users’ requirements.</a:t>
            </a:r>
          </a:p>
          <a:p>
            <a:endParaRPr lang="en-IN" dirty="0"/>
          </a:p>
        </p:txBody>
      </p:sp>
    </p:spTree>
    <p:extLst>
      <p:ext uri="{BB962C8B-B14F-4D97-AF65-F5344CB8AC3E}">
        <p14:creationId xmlns:p14="http://schemas.microsoft.com/office/powerpoint/2010/main" val="1085297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E144A3-5928-E207-B5C0-67FBF94718E9}"/>
              </a:ext>
            </a:extLst>
          </p:cNvPr>
          <p:cNvSpPr txBox="1"/>
          <p:nvPr/>
        </p:nvSpPr>
        <p:spPr>
          <a:xfrm>
            <a:off x="751827" y="1382020"/>
            <a:ext cx="8380450" cy="4524315"/>
          </a:xfrm>
          <a:prstGeom prst="rect">
            <a:avLst/>
          </a:prstGeom>
          <a:noFill/>
        </p:spPr>
        <p:txBody>
          <a:bodyPr wrap="square">
            <a:spAutoFit/>
          </a:bodyPr>
          <a:lstStyle/>
          <a:p>
            <a:pPr marL="285750" indent="-28575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An important aspect of XP is the empowerment of the actual developers – they should be able to react immediately to changing customer requirements, even late in the development life cycle.</a:t>
            </a: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400" b="0" i="0" u="none" strike="noStrike" baseline="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The team, in turn, incorporates management, technical personnel and end users all cooperating towards the common good.</a:t>
            </a:r>
          </a:p>
          <a:p>
            <a:pPr marL="285750" indent="-285750" algn="just">
              <a:buFont typeface="Arial" panose="020B0604020202020204" pitchFamily="34" charset="0"/>
              <a:buChar char="•"/>
            </a:pPr>
            <a:endParaRPr lang="en-US" sz="24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It takes as one of its aims that teams communicate and constantly pay attention to all the details necessary to make sure that the software being developed matches the user requirements, to help to</a:t>
            </a:r>
            <a:r>
              <a:rPr lang="en-US" sz="2400" b="0" i="0" u="none" strike="noStrike" dirty="0">
                <a:solidFill>
                  <a:srgbClr val="141314"/>
                </a:solidFill>
                <a:latin typeface="Times New Roman" panose="02020603050405020304" pitchFamily="18" charset="0"/>
                <a:cs typeface="Times New Roman" panose="02020603050405020304" pitchFamily="18" charset="0"/>
              </a:rPr>
              <a:t> </a:t>
            </a:r>
            <a:r>
              <a:rPr lang="en-US" sz="2400" b="0" i="0" u="none" strike="noStrike" baseline="0" dirty="0">
                <a:solidFill>
                  <a:srgbClr val="141314"/>
                </a:solidFill>
                <a:latin typeface="Times New Roman" panose="02020603050405020304" pitchFamily="18" charset="0"/>
                <a:cs typeface="Times New Roman" panose="02020603050405020304" pitchFamily="18" charset="0"/>
              </a:rPr>
              <a:t>produce quality software.</a:t>
            </a: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74BEF78-3E91-9A8D-9472-9350DFFF5A3A}"/>
              </a:ext>
            </a:extLst>
          </p:cNvPr>
          <p:cNvSpPr txBox="1"/>
          <p:nvPr/>
        </p:nvSpPr>
        <p:spPr>
          <a:xfrm>
            <a:off x="2404782" y="767661"/>
            <a:ext cx="6100482" cy="461665"/>
          </a:xfrm>
          <a:prstGeom prst="rect">
            <a:avLst/>
          </a:prstGeom>
          <a:noFill/>
        </p:spPr>
        <p:txBody>
          <a:bodyPr wrap="square">
            <a:spAutoFit/>
          </a:bodyPr>
          <a:lstStyle/>
          <a:p>
            <a:pPr algn="ctr">
              <a:spcBef>
                <a:spcPct val="0"/>
              </a:spcBef>
            </a:pPr>
            <a:r>
              <a:rPr lang="en-US" sz="2400" b="1" spc="-150" dirty="0">
                <a:latin typeface="Arial" pitchFamily="34" charset="0"/>
                <a:ea typeface="+mj-ea"/>
                <a:cs typeface="Arial" pitchFamily="34" charset="0"/>
              </a:rPr>
              <a:t>XP: </a:t>
            </a:r>
            <a:r>
              <a:rPr lang="en-US" sz="2400" b="1" spc="-150" dirty="0" err="1">
                <a:latin typeface="Arial" pitchFamily="34" charset="0"/>
                <a:ea typeface="+mj-ea"/>
                <a:cs typeface="Arial" pitchFamily="34" charset="0"/>
              </a:rPr>
              <a:t>eXtreme</a:t>
            </a:r>
            <a:r>
              <a:rPr lang="en-US" sz="2400" b="1" spc="-150" dirty="0">
                <a:latin typeface="Arial" pitchFamily="34" charset="0"/>
                <a:ea typeface="+mj-ea"/>
                <a:cs typeface="Arial" pitchFamily="34" charset="0"/>
              </a:rPr>
              <a:t> Programming (Contd.,)</a:t>
            </a:r>
          </a:p>
        </p:txBody>
      </p:sp>
    </p:spTree>
    <p:extLst>
      <p:ext uri="{BB962C8B-B14F-4D97-AF65-F5344CB8AC3E}">
        <p14:creationId xmlns:p14="http://schemas.microsoft.com/office/powerpoint/2010/main" val="3392558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4BEF78-3E91-9A8D-9472-9350DFFF5A3A}"/>
              </a:ext>
            </a:extLst>
          </p:cNvPr>
          <p:cNvSpPr txBox="1"/>
          <p:nvPr/>
        </p:nvSpPr>
        <p:spPr>
          <a:xfrm>
            <a:off x="2065587" y="866855"/>
            <a:ext cx="6100482" cy="430887"/>
          </a:xfrm>
          <a:prstGeom prst="rect">
            <a:avLst/>
          </a:prstGeom>
          <a:noFill/>
        </p:spPr>
        <p:txBody>
          <a:bodyPr wrap="square">
            <a:spAutoFit/>
          </a:bodyPr>
          <a:lstStyle/>
          <a:p>
            <a:pPr algn="ctr">
              <a:spcBef>
                <a:spcPct val="0"/>
              </a:spcBef>
            </a:pPr>
            <a:r>
              <a:rPr lang="en-US" sz="2200" b="1" u="sng" spc="-150" dirty="0">
                <a:latin typeface="Arial" pitchFamily="34" charset="0"/>
                <a:ea typeface="+mj-ea"/>
                <a:cs typeface="Arial" pitchFamily="34" charset="0"/>
              </a:rPr>
              <a:t>XP’s </a:t>
            </a:r>
            <a:r>
              <a:rPr lang="en-US" sz="2200" b="1" u="sng" spc="-150" dirty="0" err="1">
                <a:latin typeface="Arial" pitchFamily="34" charset="0"/>
                <a:ea typeface="+mj-ea"/>
                <a:cs typeface="Arial" pitchFamily="34" charset="0"/>
              </a:rPr>
              <a:t>IdeasKey</a:t>
            </a:r>
            <a:endParaRPr lang="en-US" sz="2200" b="1" u="sng" spc="-150" dirty="0">
              <a:latin typeface="Arial" pitchFamily="34" charset="0"/>
              <a:ea typeface="+mj-ea"/>
              <a:cs typeface="Arial" pitchFamily="34" charset="0"/>
            </a:endParaRPr>
          </a:p>
        </p:txBody>
      </p:sp>
      <p:sp>
        <p:nvSpPr>
          <p:cNvPr id="6" name="TextBox 5">
            <a:extLst>
              <a:ext uri="{FF2B5EF4-FFF2-40B4-BE49-F238E27FC236}">
                <a16:creationId xmlns:a16="http://schemas.microsoft.com/office/drawing/2014/main" id="{D9F64953-2028-5BC2-1B85-ACBC1D6C9779}"/>
              </a:ext>
            </a:extLst>
          </p:cNvPr>
          <p:cNvSpPr txBox="1"/>
          <p:nvPr/>
        </p:nvSpPr>
        <p:spPr>
          <a:xfrm>
            <a:off x="970428" y="5082233"/>
            <a:ext cx="8290801" cy="646331"/>
          </a:xfrm>
          <a:prstGeom prst="rect">
            <a:avLst/>
          </a:prstGeom>
          <a:noFill/>
        </p:spPr>
        <p:txBody>
          <a:bodyPr wrap="square">
            <a:spAutoFit/>
          </a:bodyPr>
          <a:lstStyle/>
          <a:p>
            <a:pPr algn="just"/>
            <a:endParaRPr lang="en-US" dirty="0">
              <a:solidFill>
                <a:srgbClr val="141314"/>
              </a:solidFill>
              <a:latin typeface="Minion-Regular"/>
            </a:endParaRPr>
          </a:p>
          <a:p>
            <a:pPr algn="just"/>
            <a:endParaRPr lang="en-US" dirty="0">
              <a:solidFill>
                <a:srgbClr val="141314"/>
              </a:solidFill>
              <a:latin typeface="Minion-Regular"/>
            </a:endParaRPr>
          </a:p>
        </p:txBody>
      </p:sp>
      <p:sp>
        <p:nvSpPr>
          <p:cNvPr id="8" name="TextBox 7">
            <a:extLst>
              <a:ext uri="{FF2B5EF4-FFF2-40B4-BE49-F238E27FC236}">
                <a16:creationId xmlns:a16="http://schemas.microsoft.com/office/drawing/2014/main" id="{759FD66B-5520-7EC8-627C-82F3190AABC2}"/>
              </a:ext>
            </a:extLst>
          </p:cNvPr>
          <p:cNvSpPr txBox="1"/>
          <p:nvPr/>
        </p:nvSpPr>
        <p:spPr>
          <a:xfrm>
            <a:off x="643474" y="1593460"/>
            <a:ext cx="8793603" cy="5170646"/>
          </a:xfrm>
          <a:prstGeom prst="rect">
            <a:avLst/>
          </a:prstGeom>
          <a:noFill/>
        </p:spPr>
        <p:txBody>
          <a:bodyPr wrap="square">
            <a:spAutoFit/>
          </a:bodyPr>
          <a:lstStyle/>
          <a:p>
            <a:pPr algn="l"/>
            <a:r>
              <a:rPr lang="en-US" sz="2400" dirty="0">
                <a:solidFill>
                  <a:srgbClr val="141314"/>
                </a:solidFill>
                <a:latin typeface="Times New Roman" panose="02020603050405020304" pitchFamily="18" charset="0"/>
                <a:cs typeface="Times New Roman" panose="02020603050405020304" pitchFamily="18" charset="0"/>
              </a:rPr>
              <a:t>The previous  four basic principles have led to the following key ideas presented within XP:</a:t>
            </a:r>
          </a:p>
          <a:p>
            <a:pPr algn="l"/>
            <a:endParaRPr lang="en-US" sz="2400" dirty="0">
              <a:solidFill>
                <a:srgbClr val="141314"/>
              </a:solidFill>
              <a:latin typeface="Times New Roman" panose="02020603050405020304" pitchFamily="18" charset="0"/>
              <a:cs typeface="Times New Roman" panose="02020603050405020304" pitchFamily="18" charset="0"/>
            </a:endParaRPr>
          </a:p>
          <a:p>
            <a:pPr algn="just"/>
            <a:r>
              <a:rPr lang="en-US" sz="2400" b="1" i="1" u="sng" dirty="0">
                <a:solidFill>
                  <a:srgbClr val="141314"/>
                </a:solidFill>
                <a:latin typeface="Times New Roman" panose="02020603050405020304" pitchFamily="18" charset="0"/>
                <a:cs typeface="Times New Roman" panose="02020603050405020304" pitchFamily="18" charset="0"/>
              </a:rPr>
              <a:t>Code in pairs</a:t>
            </a:r>
            <a:r>
              <a:rPr lang="en-US" sz="2400" b="1" i="1" dirty="0">
                <a:solidFill>
                  <a:srgbClr val="141314"/>
                </a:solidFill>
                <a:latin typeface="Times New Roman" panose="02020603050405020304" pitchFamily="18" charset="0"/>
                <a:cs typeface="Times New Roman" panose="02020603050405020304" pitchFamily="18" charset="0"/>
              </a:rPr>
              <a:t>: </a:t>
            </a:r>
            <a:r>
              <a:rPr lang="en-US" sz="2400" dirty="0">
                <a:solidFill>
                  <a:srgbClr val="141314"/>
                </a:solidFill>
                <a:latin typeface="Times New Roman" panose="02020603050405020304" pitchFamily="18" charset="0"/>
                <a:cs typeface="Times New Roman" panose="02020603050405020304" pitchFamily="18" charset="0"/>
              </a:rPr>
              <a:t>This is probably the thing that people first hear with relation to XP. The idea is that all software is developed in pairs. The concept is that if code reviews are good, because they force at least one other person to consider your code, then constantly working in pairs results in constant reviewing of code and feedback between the two developers.</a:t>
            </a:r>
          </a:p>
          <a:p>
            <a:pPr algn="just"/>
            <a:r>
              <a:rPr lang="en-US" sz="2400" b="1" i="1" u="sng" dirty="0">
                <a:solidFill>
                  <a:srgbClr val="141314"/>
                </a:solidFill>
                <a:latin typeface="Times New Roman" panose="02020603050405020304" pitchFamily="18" charset="0"/>
                <a:cs typeface="Times New Roman" panose="02020603050405020304" pitchFamily="18" charset="0"/>
              </a:rPr>
              <a:t>Stay in contact with the customer</a:t>
            </a:r>
            <a:r>
              <a:rPr lang="en-US" sz="2400" b="1" i="1" dirty="0">
                <a:solidFill>
                  <a:srgbClr val="141314"/>
                </a:solidFill>
                <a:latin typeface="Times New Roman" panose="02020603050405020304" pitchFamily="18" charset="0"/>
                <a:cs typeface="Times New Roman" panose="02020603050405020304" pitchFamily="18" charset="0"/>
              </a:rPr>
              <a:t>: </a:t>
            </a:r>
            <a:r>
              <a:rPr lang="en-US" sz="2400" dirty="0">
                <a:solidFill>
                  <a:srgbClr val="141314"/>
                </a:solidFill>
                <a:latin typeface="Times New Roman" panose="02020603050405020304" pitchFamily="18" charset="0"/>
                <a:cs typeface="Times New Roman" panose="02020603050405020304" pitchFamily="18" charset="0"/>
              </a:rPr>
              <a:t>For example, place a customer representative in the team, so that you have access to them all of the time. Meet regularly with the customer to give information and receive feedback.</a:t>
            </a:r>
          </a:p>
          <a:p>
            <a:pPr algn="just"/>
            <a:endParaRPr lang="en-US"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9094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8769-FFC1-5C53-DC5C-1F37532A8027}"/>
              </a:ext>
            </a:extLst>
          </p:cNvPr>
          <p:cNvSpPr>
            <a:spLocks noGrp="1"/>
          </p:cNvSpPr>
          <p:nvPr>
            <p:ph type="title"/>
          </p:nvPr>
        </p:nvSpPr>
        <p:spPr/>
        <p:txBody>
          <a:bodyPr/>
          <a:lstStyle/>
          <a:p>
            <a:r>
              <a:rPr lang="en-US" sz="3600" b="1" u="sng" spc="-150" dirty="0">
                <a:latin typeface="Arial" pitchFamily="34" charset="0"/>
                <a:ea typeface="+mj-ea"/>
                <a:cs typeface="Arial" pitchFamily="34" charset="0"/>
              </a:rPr>
              <a:t>XP’s </a:t>
            </a:r>
            <a:r>
              <a:rPr lang="en-US" sz="3600" b="1" u="sng" spc="-150" dirty="0" err="1">
                <a:latin typeface="Arial" pitchFamily="34" charset="0"/>
                <a:ea typeface="+mj-ea"/>
                <a:cs typeface="Arial" pitchFamily="34" charset="0"/>
              </a:rPr>
              <a:t>IdeasKey</a:t>
            </a:r>
            <a:r>
              <a:rPr lang="en-US" sz="3600" b="1" u="sng" spc="-150" dirty="0">
                <a:latin typeface="Arial" pitchFamily="34" charset="0"/>
                <a:ea typeface="+mj-ea"/>
                <a:cs typeface="Arial" pitchFamily="34" charset="0"/>
              </a:rPr>
              <a:t>--continue</a:t>
            </a:r>
            <a:br>
              <a:rPr lang="en-US" sz="3600" b="1" u="sng" spc="-150" dirty="0">
                <a:latin typeface="Arial" pitchFamily="34" charset="0"/>
                <a:ea typeface="+mj-ea"/>
                <a:cs typeface="Arial" pitchFamily="34" charset="0"/>
              </a:rPr>
            </a:br>
            <a:endParaRPr lang="en-IN" dirty="0"/>
          </a:p>
        </p:txBody>
      </p:sp>
      <p:sp>
        <p:nvSpPr>
          <p:cNvPr id="3" name="Content Placeholder 2">
            <a:extLst>
              <a:ext uri="{FF2B5EF4-FFF2-40B4-BE49-F238E27FC236}">
                <a16:creationId xmlns:a16="http://schemas.microsoft.com/office/drawing/2014/main" id="{4D658E36-25C0-BDF1-AA5B-0A58A94EBBCF}"/>
              </a:ext>
            </a:extLst>
          </p:cNvPr>
          <p:cNvSpPr>
            <a:spLocks noGrp="1"/>
          </p:cNvSpPr>
          <p:nvPr>
            <p:ph idx="1"/>
          </p:nvPr>
        </p:nvSpPr>
        <p:spPr/>
        <p:txBody>
          <a:bodyPr>
            <a:normAutofit lnSpcReduction="10000"/>
          </a:bodyPr>
          <a:lstStyle/>
          <a:p>
            <a:r>
              <a:rPr lang="en-US" sz="3200" b="1" i="1" u="sng" dirty="0">
                <a:solidFill>
                  <a:srgbClr val="141314"/>
                </a:solidFill>
                <a:latin typeface="Times New Roman" panose="02020603050405020304" pitchFamily="18" charset="0"/>
                <a:cs typeface="Times New Roman" panose="02020603050405020304" pitchFamily="18" charset="0"/>
              </a:rPr>
              <a:t>Create tests before coding then test heavily</a:t>
            </a:r>
            <a:r>
              <a:rPr lang="en-US" sz="3200" dirty="0">
                <a:solidFill>
                  <a:srgbClr val="141314"/>
                </a:solidFill>
                <a:latin typeface="Times New Roman" panose="02020603050405020304" pitchFamily="18" charset="0"/>
                <a:cs typeface="Times New Roman" panose="02020603050405020304" pitchFamily="18" charset="0"/>
              </a:rPr>
              <a:t>: Developers should write the unit tests before the code to be tested. Part of the argument is that if you can’t write the test, then you shouldn’t be writing the code. You should then automate testing so that you can regularly re-run the tests to make sure that nothing that has been done breaks earlier results.</a:t>
            </a:r>
          </a:p>
          <a:p>
            <a:endParaRPr lang="en-IN" dirty="0"/>
          </a:p>
        </p:txBody>
      </p:sp>
    </p:spTree>
    <p:extLst>
      <p:ext uri="{BB962C8B-B14F-4D97-AF65-F5344CB8AC3E}">
        <p14:creationId xmlns:p14="http://schemas.microsoft.com/office/powerpoint/2010/main" val="11691005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4BEF78-3E91-9A8D-9472-9350DFFF5A3A}"/>
              </a:ext>
            </a:extLst>
          </p:cNvPr>
          <p:cNvSpPr txBox="1"/>
          <p:nvPr/>
        </p:nvSpPr>
        <p:spPr>
          <a:xfrm>
            <a:off x="1931722" y="753129"/>
            <a:ext cx="6100482" cy="430887"/>
          </a:xfrm>
          <a:prstGeom prst="rect">
            <a:avLst/>
          </a:prstGeom>
          <a:noFill/>
        </p:spPr>
        <p:txBody>
          <a:bodyPr wrap="square">
            <a:spAutoFit/>
          </a:bodyPr>
          <a:lstStyle/>
          <a:p>
            <a:pPr algn="ctr">
              <a:spcBef>
                <a:spcPct val="0"/>
              </a:spcBef>
            </a:pPr>
            <a:r>
              <a:rPr lang="en-US" sz="2200" b="1" u="sng" spc="-150" dirty="0">
                <a:latin typeface="Arial" pitchFamily="34" charset="0"/>
                <a:ea typeface="+mj-ea"/>
                <a:cs typeface="Arial" pitchFamily="34" charset="0"/>
              </a:rPr>
              <a:t>XP’s Key Ideas--continue</a:t>
            </a:r>
          </a:p>
        </p:txBody>
      </p:sp>
      <p:sp>
        <p:nvSpPr>
          <p:cNvPr id="6" name="TextBox 5">
            <a:extLst>
              <a:ext uri="{FF2B5EF4-FFF2-40B4-BE49-F238E27FC236}">
                <a16:creationId xmlns:a16="http://schemas.microsoft.com/office/drawing/2014/main" id="{D9F64953-2028-5BC2-1B85-ACBC1D6C9779}"/>
              </a:ext>
            </a:extLst>
          </p:cNvPr>
          <p:cNvSpPr txBox="1"/>
          <p:nvPr/>
        </p:nvSpPr>
        <p:spPr>
          <a:xfrm>
            <a:off x="826822" y="1408674"/>
            <a:ext cx="8762656" cy="5539978"/>
          </a:xfrm>
          <a:prstGeom prst="rect">
            <a:avLst/>
          </a:prstGeom>
          <a:noFill/>
        </p:spPr>
        <p:txBody>
          <a:bodyPr wrap="square">
            <a:spAutoFit/>
          </a:bodyPr>
          <a:lstStyle/>
          <a:p>
            <a:pPr algn="just"/>
            <a:r>
              <a:rPr lang="en-US" sz="2800" b="1" i="1" u="sng" strike="noStrike" baseline="0" dirty="0">
                <a:solidFill>
                  <a:srgbClr val="141314"/>
                </a:solidFill>
                <a:latin typeface="Times New Roman" panose="02020603050405020304" pitchFamily="18" charset="0"/>
                <a:cs typeface="Times New Roman" panose="02020603050405020304" pitchFamily="18" charset="0"/>
              </a:rPr>
              <a:t>Short iterations:</a:t>
            </a:r>
            <a:r>
              <a:rPr lang="en-US" sz="2800" b="0" i="1" u="none" strike="noStrike" baseline="0" dirty="0">
                <a:solidFill>
                  <a:srgbClr val="141314"/>
                </a:solidFill>
                <a:latin typeface="Times New Roman" panose="02020603050405020304" pitchFamily="18" charset="0"/>
                <a:cs typeface="Times New Roman" panose="02020603050405020304" pitchFamily="18" charset="0"/>
              </a:rPr>
              <a:t> </a:t>
            </a:r>
            <a:r>
              <a:rPr lang="en-US" sz="2800" b="0" i="0" u="none" strike="noStrike" baseline="0" dirty="0">
                <a:solidFill>
                  <a:srgbClr val="141314"/>
                </a:solidFill>
                <a:latin typeface="Times New Roman" panose="02020603050405020304" pitchFamily="18" charset="0"/>
                <a:cs typeface="Times New Roman" panose="02020603050405020304" pitchFamily="18" charset="0"/>
              </a:rPr>
              <a:t>Each iteration should be relatively short allowing for rapid and</a:t>
            </a:r>
            <a:r>
              <a:rPr lang="en-US" sz="2800" b="0" i="0" u="none" strike="noStrike" dirty="0">
                <a:solidFill>
                  <a:srgbClr val="141314"/>
                </a:solidFill>
                <a:latin typeface="Times New Roman" panose="02020603050405020304" pitchFamily="18" charset="0"/>
                <a:cs typeface="Times New Roman" panose="02020603050405020304" pitchFamily="18" charset="0"/>
              </a:rPr>
              <a:t> </a:t>
            </a:r>
            <a:r>
              <a:rPr lang="en-US" sz="2800" b="0" i="0" u="none" strike="noStrike" baseline="0" dirty="0">
                <a:solidFill>
                  <a:srgbClr val="141314"/>
                </a:solidFill>
                <a:latin typeface="Times New Roman" panose="02020603050405020304" pitchFamily="18" charset="0"/>
                <a:cs typeface="Times New Roman" panose="02020603050405020304" pitchFamily="18" charset="0"/>
              </a:rPr>
              <a:t>frequent feedback. Thus, a minimal system may be produced and possibly even</a:t>
            </a:r>
            <a:r>
              <a:rPr lang="en-US" sz="2800" b="0" i="0" u="none" strike="noStrike" dirty="0">
                <a:solidFill>
                  <a:srgbClr val="141314"/>
                </a:solidFill>
                <a:latin typeface="Times New Roman" panose="02020603050405020304" pitchFamily="18" charset="0"/>
                <a:cs typeface="Times New Roman" panose="02020603050405020304" pitchFamily="18" charset="0"/>
              </a:rPr>
              <a:t> </a:t>
            </a:r>
            <a:r>
              <a:rPr lang="en-US" sz="2800" b="0" i="0" u="none" strike="noStrike" baseline="0" dirty="0">
                <a:solidFill>
                  <a:srgbClr val="141314"/>
                </a:solidFill>
                <a:latin typeface="Times New Roman" panose="02020603050405020304" pitchFamily="18" charset="0"/>
                <a:cs typeface="Times New Roman" panose="02020603050405020304" pitchFamily="18" charset="0"/>
              </a:rPr>
              <a:t>put into production quickly and the system will grow in whatever directions</a:t>
            </a:r>
            <a:r>
              <a:rPr lang="en-US" sz="2800" b="0" i="0" u="none" strike="noStrike" dirty="0">
                <a:solidFill>
                  <a:srgbClr val="141314"/>
                </a:solidFill>
                <a:latin typeface="Times New Roman" panose="02020603050405020304" pitchFamily="18" charset="0"/>
                <a:cs typeface="Times New Roman" panose="02020603050405020304" pitchFamily="18" charset="0"/>
              </a:rPr>
              <a:t> </a:t>
            </a:r>
            <a:r>
              <a:rPr lang="en-US" sz="2800" b="0" i="0" u="none" strike="noStrike" baseline="0" dirty="0">
                <a:solidFill>
                  <a:srgbClr val="141314"/>
                </a:solidFill>
                <a:latin typeface="Times New Roman" panose="02020603050405020304" pitchFamily="18" charset="0"/>
                <a:cs typeface="Times New Roman" panose="02020603050405020304" pitchFamily="18" charset="0"/>
              </a:rPr>
              <a:t>prove most valuable.</a:t>
            </a:r>
          </a:p>
          <a:p>
            <a:pPr algn="just"/>
            <a:endParaRPr lang="en-US" sz="2800" b="0" i="0" u="none" strike="noStrike" baseline="0" dirty="0">
              <a:solidFill>
                <a:srgbClr val="141314"/>
              </a:solidFill>
              <a:latin typeface="Times New Roman" panose="02020603050405020304" pitchFamily="18" charset="0"/>
              <a:cs typeface="Times New Roman" panose="02020603050405020304" pitchFamily="18" charset="0"/>
            </a:endParaRPr>
          </a:p>
          <a:p>
            <a:pPr algn="just"/>
            <a:r>
              <a:rPr lang="en-US" sz="2800" b="1" i="1" u="sng" strike="noStrike" baseline="0" dirty="0">
                <a:solidFill>
                  <a:srgbClr val="141314"/>
                </a:solidFill>
                <a:latin typeface="Times New Roman" panose="02020603050405020304" pitchFamily="18" charset="0"/>
                <a:cs typeface="Times New Roman" panose="02020603050405020304" pitchFamily="18" charset="0"/>
              </a:rPr>
              <a:t>Keep it simple</a:t>
            </a:r>
            <a:r>
              <a:rPr lang="en-US" sz="2800" b="1" i="1" dirty="0">
                <a:solidFill>
                  <a:srgbClr val="141314"/>
                </a:solidFill>
                <a:latin typeface="Times New Roman" panose="02020603050405020304" pitchFamily="18" charset="0"/>
                <a:cs typeface="Times New Roman" panose="02020603050405020304" pitchFamily="18" charset="0"/>
              </a:rPr>
              <a:t>:</a:t>
            </a:r>
            <a:r>
              <a:rPr lang="en-US" sz="2800" b="1" i="1" u="none" strike="noStrike" baseline="0" dirty="0">
                <a:solidFill>
                  <a:srgbClr val="141314"/>
                </a:solidFill>
                <a:latin typeface="Times New Roman" panose="02020603050405020304" pitchFamily="18" charset="0"/>
                <a:cs typeface="Times New Roman" panose="02020603050405020304" pitchFamily="18" charset="0"/>
              </a:rPr>
              <a:t> </a:t>
            </a:r>
            <a:r>
              <a:rPr lang="en-US" sz="2800" b="0" i="0" u="none" strike="noStrike" baseline="0" dirty="0">
                <a:solidFill>
                  <a:srgbClr val="141314"/>
                </a:solidFill>
                <a:latin typeface="Times New Roman" panose="02020603050405020304" pitchFamily="18" charset="0"/>
                <a:cs typeface="Times New Roman" panose="02020603050405020304" pitchFamily="18" charset="0"/>
              </a:rPr>
              <a:t>Start projects with a simple design that can evolve later as required by future iterations. This removes unnecessary complexity from early iterations.</a:t>
            </a:r>
            <a:r>
              <a:rPr lang="en-US" sz="2800" b="0" i="0" u="none" strike="noStrike" dirty="0">
                <a:solidFill>
                  <a:srgbClr val="141314"/>
                </a:solidFill>
                <a:latin typeface="Times New Roman" panose="02020603050405020304" pitchFamily="18" charset="0"/>
                <a:cs typeface="Times New Roman" panose="02020603050405020304" pitchFamily="18" charset="0"/>
              </a:rPr>
              <a:t> </a:t>
            </a:r>
            <a:r>
              <a:rPr lang="en-US" sz="2800" b="0" i="0" u="none" strike="noStrike" baseline="0" dirty="0">
                <a:solidFill>
                  <a:srgbClr val="141314"/>
                </a:solidFill>
                <a:latin typeface="Times New Roman" panose="02020603050405020304" pitchFamily="18" charset="0"/>
                <a:cs typeface="Times New Roman" panose="02020603050405020304" pitchFamily="18" charset="0"/>
              </a:rPr>
              <a:t>It also removes the need to code in additional functionalities believed to be</a:t>
            </a:r>
            <a:r>
              <a:rPr lang="en-US" sz="2800" b="0" i="0" u="none" strike="noStrike" dirty="0">
                <a:solidFill>
                  <a:srgbClr val="141314"/>
                </a:solidFill>
                <a:latin typeface="Times New Roman" panose="02020603050405020304" pitchFamily="18" charset="0"/>
                <a:cs typeface="Times New Roman" panose="02020603050405020304" pitchFamily="18" charset="0"/>
              </a:rPr>
              <a:t> </a:t>
            </a:r>
            <a:r>
              <a:rPr lang="en-US" sz="2800" b="0" i="0" u="none" strike="noStrike" baseline="0" dirty="0">
                <a:solidFill>
                  <a:srgbClr val="141314"/>
                </a:solidFill>
                <a:latin typeface="Times New Roman" panose="02020603050405020304" pitchFamily="18" charset="0"/>
                <a:cs typeface="Times New Roman" panose="02020603050405020304" pitchFamily="18" charset="0"/>
              </a:rPr>
              <a:t>required by future iterations, but which may actually never be needed.</a:t>
            </a:r>
          </a:p>
          <a:p>
            <a:pPr algn="just"/>
            <a:endParaRPr lang="en-US" sz="1800" b="0" i="0" u="none" strike="noStrike" baseline="0"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771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F2C09-2661-4F32-D720-DC8CBFF49B59}"/>
              </a:ext>
            </a:extLst>
          </p:cNvPr>
          <p:cNvSpPr>
            <a:spLocks noGrp="1"/>
          </p:cNvSpPr>
          <p:nvPr>
            <p:ph type="title"/>
          </p:nvPr>
        </p:nvSpPr>
        <p:spPr/>
        <p:txBody>
          <a:bodyPr/>
          <a:lstStyle/>
          <a:p>
            <a:r>
              <a:rPr lang="en-US" sz="3600" b="1" u="sng" spc="-150" dirty="0">
                <a:latin typeface="Arial" pitchFamily="34" charset="0"/>
                <a:ea typeface="+mj-ea"/>
                <a:cs typeface="Arial" pitchFamily="34" charset="0"/>
              </a:rPr>
              <a:t>XP’s Key Ideas--continue</a:t>
            </a:r>
            <a:br>
              <a:rPr lang="en-US" sz="3600" b="1" u="sng" spc="-150" dirty="0">
                <a:latin typeface="Arial" pitchFamily="34" charset="0"/>
                <a:ea typeface="+mj-ea"/>
                <a:cs typeface="Arial" pitchFamily="34" charset="0"/>
              </a:rPr>
            </a:br>
            <a:endParaRPr lang="en-IN" dirty="0"/>
          </a:p>
        </p:txBody>
      </p:sp>
      <p:sp>
        <p:nvSpPr>
          <p:cNvPr id="3" name="Content Placeholder 2">
            <a:extLst>
              <a:ext uri="{FF2B5EF4-FFF2-40B4-BE49-F238E27FC236}">
                <a16:creationId xmlns:a16="http://schemas.microsoft.com/office/drawing/2014/main" id="{24145542-794F-DD0A-A4B5-52C9CE6B4627}"/>
              </a:ext>
            </a:extLst>
          </p:cNvPr>
          <p:cNvSpPr>
            <a:spLocks noGrp="1"/>
          </p:cNvSpPr>
          <p:nvPr>
            <p:ph idx="1"/>
          </p:nvPr>
        </p:nvSpPr>
        <p:spPr/>
        <p:txBody>
          <a:bodyPr>
            <a:normAutofit fontScale="77500" lnSpcReduction="20000"/>
          </a:bodyPr>
          <a:lstStyle/>
          <a:p>
            <a:pPr algn="just"/>
            <a:r>
              <a:rPr lang="en-US" sz="2800" b="1" i="1" u="sng" strike="noStrike" baseline="0" dirty="0">
                <a:solidFill>
                  <a:srgbClr val="141314"/>
                </a:solidFill>
                <a:latin typeface="Times New Roman" panose="02020603050405020304" pitchFamily="18" charset="0"/>
                <a:cs typeface="Times New Roman" panose="02020603050405020304" pitchFamily="18" charset="0"/>
              </a:rPr>
              <a:t>Don’t anticipate:</a:t>
            </a:r>
            <a:r>
              <a:rPr lang="en-US" sz="2800" b="1" i="1" strike="noStrike" baseline="0" dirty="0">
                <a:solidFill>
                  <a:srgbClr val="141314"/>
                </a:solidFill>
                <a:latin typeface="Times New Roman" panose="02020603050405020304" pitchFamily="18" charset="0"/>
                <a:cs typeface="Times New Roman" panose="02020603050405020304" pitchFamily="18" charset="0"/>
              </a:rPr>
              <a:t> </a:t>
            </a:r>
            <a:r>
              <a:rPr lang="en-US" sz="2800" b="0" i="1" u="none" strike="noStrike" baseline="0" dirty="0">
                <a:solidFill>
                  <a:srgbClr val="141314"/>
                </a:solidFill>
                <a:latin typeface="Times New Roman" panose="02020603050405020304" pitchFamily="18" charset="0"/>
                <a:cs typeface="Times New Roman" panose="02020603050405020304" pitchFamily="18" charset="0"/>
              </a:rPr>
              <a:t>code for current needs. </a:t>
            </a:r>
            <a:r>
              <a:rPr lang="en-US" sz="2800" b="0" i="0" u="none" strike="noStrike" baseline="0" dirty="0">
                <a:solidFill>
                  <a:srgbClr val="141314"/>
                </a:solidFill>
                <a:latin typeface="Times New Roman" panose="02020603050405020304" pitchFamily="18" charset="0"/>
                <a:cs typeface="Times New Roman" panose="02020603050405020304" pitchFamily="18" charset="0"/>
              </a:rPr>
              <a:t>That is, don’t over-engineer solutions based on what they may one day need to do, rather focus on what they need to do</a:t>
            </a:r>
            <a:r>
              <a:rPr lang="en-US" sz="2800" b="0" i="0" u="none" strike="noStrike" dirty="0">
                <a:solidFill>
                  <a:srgbClr val="141314"/>
                </a:solidFill>
                <a:latin typeface="Times New Roman" panose="02020603050405020304" pitchFamily="18" charset="0"/>
                <a:cs typeface="Times New Roman" panose="02020603050405020304" pitchFamily="18" charset="0"/>
              </a:rPr>
              <a:t> </a:t>
            </a:r>
            <a:r>
              <a:rPr lang="en-US" sz="2800" b="0" i="0" u="none" strike="noStrike" baseline="0" dirty="0">
                <a:solidFill>
                  <a:srgbClr val="141314"/>
                </a:solidFill>
                <a:latin typeface="Times New Roman" panose="02020603050405020304" pitchFamily="18" charset="0"/>
                <a:cs typeface="Times New Roman" panose="02020603050405020304" pitchFamily="18" charset="0"/>
              </a:rPr>
              <a:t>now and leave tomorrow’s functionality to tomorrow.</a:t>
            </a:r>
          </a:p>
          <a:p>
            <a:pPr algn="just"/>
            <a:endParaRPr lang="en-US" sz="2800" b="0" i="0" u="none" strike="noStrike" baseline="0" dirty="0">
              <a:solidFill>
                <a:srgbClr val="141314"/>
              </a:solidFill>
              <a:latin typeface="Times New Roman" panose="02020603050405020304" pitchFamily="18" charset="0"/>
              <a:cs typeface="Times New Roman" panose="02020603050405020304" pitchFamily="18" charset="0"/>
            </a:endParaRPr>
          </a:p>
          <a:p>
            <a:pPr algn="just"/>
            <a:r>
              <a:rPr lang="en-US" sz="2800" b="1" i="1" u="sng" dirty="0">
                <a:solidFill>
                  <a:srgbClr val="141314"/>
                </a:solidFill>
                <a:latin typeface="Times New Roman" panose="02020603050405020304" pitchFamily="18" charset="0"/>
                <a:cs typeface="Times New Roman" panose="02020603050405020304" pitchFamily="18" charset="0"/>
              </a:rPr>
              <a:t>Collective ownership</a:t>
            </a:r>
            <a:r>
              <a:rPr lang="en-US" sz="2800" b="1" i="1" dirty="0">
                <a:solidFill>
                  <a:srgbClr val="141314"/>
                </a:solidFill>
                <a:latin typeface="Times New Roman" panose="02020603050405020304" pitchFamily="18" charset="0"/>
                <a:cs typeface="Times New Roman" panose="02020603050405020304" pitchFamily="18" charset="0"/>
              </a:rPr>
              <a:t>: </a:t>
            </a:r>
            <a:r>
              <a:rPr lang="en-US" sz="2800" dirty="0">
                <a:solidFill>
                  <a:srgbClr val="141314"/>
                </a:solidFill>
                <a:latin typeface="Times New Roman" panose="02020603050405020304" pitchFamily="18" charset="0"/>
                <a:cs typeface="Times New Roman" panose="02020603050405020304" pitchFamily="18" charset="0"/>
              </a:rPr>
              <a:t>Everyone within the team owns the software and has responsibility for it. When something goes wrong, no one should ever consider it not to be his or her problem because Bill wrote that piece of code. In turn, XP does not support a culture of blame and recrimination – everyone is responsible for all the code. As a result of this, everyone is responsible for fixing a problem when they find it rather than ignoring it.</a:t>
            </a:r>
          </a:p>
          <a:p>
            <a:endParaRPr lang="en-IN" dirty="0"/>
          </a:p>
        </p:txBody>
      </p:sp>
    </p:spTree>
    <p:extLst>
      <p:ext uri="{BB962C8B-B14F-4D97-AF65-F5344CB8AC3E}">
        <p14:creationId xmlns:p14="http://schemas.microsoft.com/office/powerpoint/2010/main" val="4145631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4BEF78-3E91-9A8D-9472-9350DFFF5A3A}"/>
              </a:ext>
            </a:extLst>
          </p:cNvPr>
          <p:cNvSpPr txBox="1"/>
          <p:nvPr/>
        </p:nvSpPr>
        <p:spPr>
          <a:xfrm>
            <a:off x="2019299" y="965630"/>
            <a:ext cx="6100482" cy="430887"/>
          </a:xfrm>
          <a:prstGeom prst="rect">
            <a:avLst/>
          </a:prstGeom>
          <a:noFill/>
        </p:spPr>
        <p:txBody>
          <a:bodyPr wrap="square">
            <a:spAutoFit/>
          </a:bodyPr>
          <a:lstStyle/>
          <a:p>
            <a:pPr algn="ctr">
              <a:spcBef>
                <a:spcPct val="0"/>
              </a:spcBef>
            </a:pPr>
            <a:r>
              <a:rPr lang="en-US" sz="2200" b="1" u="sng" spc="-150" dirty="0">
                <a:latin typeface="Arial" pitchFamily="34" charset="0"/>
                <a:ea typeface="+mj-ea"/>
                <a:cs typeface="Arial" pitchFamily="34" charset="0"/>
              </a:rPr>
              <a:t>XP Project Lifecycle</a:t>
            </a:r>
          </a:p>
        </p:txBody>
      </p:sp>
      <p:sp>
        <p:nvSpPr>
          <p:cNvPr id="6" name="TextBox 5">
            <a:extLst>
              <a:ext uri="{FF2B5EF4-FFF2-40B4-BE49-F238E27FC236}">
                <a16:creationId xmlns:a16="http://schemas.microsoft.com/office/drawing/2014/main" id="{D9F64953-2028-5BC2-1B85-ACBC1D6C9779}"/>
              </a:ext>
            </a:extLst>
          </p:cNvPr>
          <p:cNvSpPr txBox="1"/>
          <p:nvPr/>
        </p:nvSpPr>
        <p:spPr>
          <a:xfrm>
            <a:off x="1506070" y="1513747"/>
            <a:ext cx="8005484" cy="646331"/>
          </a:xfrm>
          <a:prstGeom prst="rect">
            <a:avLst/>
          </a:prstGeom>
          <a:noFill/>
        </p:spPr>
        <p:txBody>
          <a:bodyPr wrap="square">
            <a:spAutoFit/>
          </a:bodyPr>
          <a:lstStyle/>
          <a:p>
            <a:pPr algn="l"/>
            <a:r>
              <a:rPr lang="en-US" sz="1800" b="0" i="0" u="none" strike="noStrike" baseline="0" dirty="0">
                <a:solidFill>
                  <a:srgbClr val="141314"/>
                </a:solidFill>
                <a:latin typeface="Times New Roman" panose="02020603050405020304" pitchFamily="18" charset="0"/>
                <a:cs typeface="Times New Roman" panose="02020603050405020304" pitchFamily="18" charset="0"/>
              </a:rPr>
              <a:t>XP does provide a software development lifecycle model as well as guidelines on the organization of a software development team.</a:t>
            </a:r>
            <a:endParaRPr lang="en-US" dirty="0">
              <a:solidFill>
                <a:srgbClr val="141314"/>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125E4A0-4E03-209B-9479-2C81C4F7FF77}"/>
              </a:ext>
            </a:extLst>
          </p:cNvPr>
          <p:cNvPicPr>
            <a:picLocks noChangeAspect="1"/>
          </p:cNvPicPr>
          <p:nvPr/>
        </p:nvPicPr>
        <p:blipFill>
          <a:blip r:embed="rId3"/>
          <a:stretch>
            <a:fillRect/>
          </a:stretch>
        </p:blipFill>
        <p:spPr>
          <a:xfrm>
            <a:off x="909730" y="2634191"/>
            <a:ext cx="8601824" cy="2710749"/>
          </a:xfrm>
          <a:prstGeom prst="rect">
            <a:avLst/>
          </a:prstGeom>
        </p:spPr>
      </p:pic>
      <p:sp>
        <p:nvSpPr>
          <p:cNvPr id="8" name="TextBox 7">
            <a:extLst>
              <a:ext uri="{FF2B5EF4-FFF2-40B4-BE49-F238E27FC236}">
                <a16:creationId xmlns:a16="http://schemas.microsoft.com/office/drawing/2014/main" id="{89600224-DBA5-63A9-3583-92CA6B8E2F7C}"/>
              </a:ext>
            </a:extLst>
          </p:cNvPr>
          <p:cNvSpPr txBox="1"/>
          <p:nvPr/>
        </p:nvSpPr>
        <p:spPr>
          <a:xfrm>
            <a:off x="3411072" y="5821686"/>
            <a:ext cx="6100482" cy="369332"/>
          </a:xfrm>
          <a:prstGeom prst="rect">
            <a:avLst/>
          </a:prstGeom>
          <a:noFill/>
        </p:spPr>
        <p:txBody>
          <a:bodyPr wrap="square">
            <a:spAutoFit/>
          </a:bodyPr>
          <a:lstStyle/>
          <a:p>
            <a:r>
              <a:rPr lang="en-US" sz="1800" b="1" i="0" u="none" strike="noStrike" baseline="0" dirty="0">
                <a:solidFill>
                  <a:srgbClr val="141314"/>
                </a:solidFill>
                <a:latin typeface="Myriad-Roman"/>
              </a:rPr>
              <a:t>Fig: XP lifecycle.</a:t>
            </a:r>
            <a:endParaRPr lang="en-US" b="1" dirty="0"/>
          </a:p>
        </p:txBody>
      </p:sp>
    </p:spTree>
    <p:extLst>
      <p:ext uri="{BB962C8B-B14F-4D97-AF65-F5344CB8AC3E}">
        <p14:creationId xmlns:p14="http://schemas.microsoft.com/office/powerpoint/2010/main" val="631407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4BEF78-3E91-9A8D-9472-9350DFFF5A3A}"/>
              </a:ext>
            </a:extLst>
          </p:cNvPr>
          <p:cNvSpPr txBox="1"/>
          <p:nvPr/>
        </p:nvSpPr>
        <p:spPr>
          <a:xfrm>
            <a:off x="2019299" y="965630"/>
            <a:ext cx="6100482" cy="430887"/>
          </a:xfrm>
          <a:prstGeom prst="rect">
            <a:avLst/>
          </a:prstGeom>
          <a:noFill/>
        </p:spPr>
        <p:txBody>
          <a:bodyPr wrap="square">
            <a:spAutoFit/>
          </a:bodyPr>
          <a:lstStyle/>
          <a:p>
            <a:pPr algn="ctr">
              <a:spcBef>
                <a:spcPct val="0"/>
              </a:spcBef>
            </a:pPr>
            <a:r>
              <a:rPr lang="en-US" sz="2200" b="1" u="sng" spc="-150" dirty="0">
                <a:latin typeface="Arial" pitchFamily="34" charset="0"/>
                <a:ea typeface="+mj-ea"/>
                <a:cs typeface="Arial" pitchFamily="34" charset="0"/>
              </a:rPr>
              <a:t>User Stories</a:t>
            </a:r>
          </a:p>
        </p:txBody>
      </p:sp>
      <p:sp>
        <p:nvSpPr>
          <p:cNvPr id="9" name="TextBox 8">
            <a:extLst>
              <a:ext uri="{FF2B5EF4-FFF2-40B4-BE49-F238E27FC236}">
                <a16:creationId xmlns:a16="http://schemas.microsoft.com/office/drawing/2014/main" id="{28E7BF93-BCBC-C2E7-8EB2-9C96C9F84DB6}"/>
              </a:ext>
            </a:extLst>
          </p:cNvPr>
          <p:cNvSpPr txBox="1"/>
          <p:nvPr/>
        </p:nvSpPr>
        <p:spPr>
          <a:xfrm>
            <a:off x="1565460" y="1658611"/>
            <a:ext cx="7811622" cy="3693319"/>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User stories are similar in some respects to Use Cases from the Rational Unified Process in that they aim to capture how the user will use the system. </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However, they are written by the users themselves and not by the development team. </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Note that the users should not be limited to describing just the user interface. Rather  the user stories should describe how the user would use the system to accomplish something.</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It is worth noting that User Stories are not detailed requirements. These will be obtained during the iterations, when and if the aspect of the system covered by a particular user story is to be implemented. </a:t>
            </a:r>
          </a:p>
        </p:txBody>
      </p:sp>
    </p:spTree>
    <p:extLst>
      <p:ext uri="{BB962C8B-B14F-4D97-AF65-F5344CB8AC3E}">
        <p14:creationId xmlns:p14="http://schemas.microsoft.com/office/powerpoint/2010/main" val="482887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B5A35-EB2F-67E0-2E20-005EBD7FB694}"/>
              </a:ext>
            </a:extLst>
          </p:cNvPr>
          <p:cNvSpPr>
            <a:spLocks noGrp="1"/>
          </p:cNvSpPr>
          <p:nvPr>
            <p:ph type="title"/>
          </p:nvPr>
        </p:nvSpPr>
        <p:spPr/>
        <p:txBody>
          <a:bodyPr/>
          <a:lstStyle/>
          <a:p>
            <a:r>
              <a:rPr lang="en-US" dirty="0"/>
              <a:t>UNIT-3</a:t>
            </a:r>
            <a:endParaRPr lang="en-IN" dirty="0"/>
          </a:p>
        </p:txBody>
      </p:sp>
      <p:sp>
        <p:nvSpPr>
          <p:cNvPr id="3" name="Content Placeholder 2">
            <a:extLst>
              <a:ext uri="{FF2B5EF4-FFF2-40B4-BE49-F238E27FC236}">
                <a16:creationId xmlns:a16="http://schemas.microsoft.com/office/drawing/2014/main" id="{524B7E13-A46F-49ED-3A2D-9137013EDE27}"/>
              </a:ext>
            </a:extLst>
          </p:cNvPr>
          <p:cNvSpPr>
            <a:spLocks noGrp="1"/>
          </p:cNvSpPr>
          <p:nvPr>
            <p:ph idx="1"/>
          </p:nvPr>
        </p:nvSpPr>
        <p:spPr/>
        <p:txBody>
          <a:bodyPr>
            <a:normAutofit fontScale="85000" lnSpcReduction="20000"/>
          </a:bodyPr>
          <a:lstStyle/>
          <a:p>
            <a:pPr algn="l"/>
            <a:endParaRPr lang="en-IN"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Module III: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Agile Modelling and XP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Number of hours (LTP)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6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0 </a:t>
            </a:r>
            <a:r>
              <a:rPr lang="en-US" sz="1800" b="0" i="0" u="none" strike="noStrike" baseline="0" dirty="0">
                <a:solidFill>
                  <a:srgbClr val="000000"/>
                </a:solidFill>
                <a:latin typeface="Calibri" panose="020F0502020204030204" pitchFamily="34" charset="0"/>
              </a:rPr>
              <a:t>	</a:t>
            </a:r>
            <a:r>
              <a:rPr lang="en-US" sz="1800" b="1" i="0" u="none" strike="noStrike" baseline="0" dirty="0">
                <a:solidFill>
                  <a:srgbClr val="000000"/>
                </a:solidFill>
                <a:latin typeface="Calibri" panose="020F0502020204030204" pitchFamily="34" charset="0"/>
              </a:rPr>
              <a:t>4 </a:t>
            </a:r>
            <a:r>
              <a:rPr lang="en-US" sz="1800" b="0" i="0" u="none" strike="noStrike" baseline="0" dirty="0">
                <a:solidFill>
                  <a:srgbClr val="000000"/>
                </a:solidFill>
                <a:latin typeface="Calibri" panose="020F0502020204030204" pitchFamily="34" charset="0"/>
              </a:rPr>
              <a:t>	</a:t>
            </a:r>
          </a:p>
          <a:p>
            <a:r>
              <a:rPr lang="en-US" sz="1800" b="1" i="0" u="none" strike="noStrike" baseline="0" dirty="0">
                <a:solidFill>
                  <a:srgbClr val="000000"/>
                </a:solidFill>
                <a:latin typeface="Calibri" panose="020F0502020204030204" pitchFamily="34" charset="0"/>
              </a:rPr>
              <a:t>Agile Modelling and XP: </a:t>
            </a:r>
            <a:r>
              <a:rPr lang="en-US" sz="1800" b="0" i="0" u="none" strike="noStrike" baseline="0" dirty="0">
                <a:solidFill>
                  <a:srgbClr val="000000"/>
                </a:solidFill>
                <a:latin typeface="Calibri" panose="020F0502020204030204" pitchFamily="34" charset="0"/>
              </a:rPr>
              <a:t>Introduction, the fit, common practices, modelling specific practices, XP </a:t>
            </a:r>
          </a:p>
          <a:p>
            <a:r>
              <a:rPr lang="en-US" sz="1800" b="0" i="0" u="none" strike="noStrike" baseline="0" dirty="0">
                <a:solidFill>
                  <a:srgbClr val="000000"/>
                </a:solidFill>
                <a:latin typeface="Calibri" panose="020F0502020204030204" pitchFamily="34" charset="0"/>
              </a:rPr>
              <a:t>Objections to agile modelling, agile modelling and planning XP projects, XP implementation phase. 	</a:t>
            </a:r>
          </a:p>
          <a:p>
            <a:r>
              <a:rPr lang="en-IN" sz="1800" b="1" i="0" u="none" strike="noStrike" baseline="0" dirty="0">
                <a:solidFill>
                  <a:srgbClr val="000000"/>
                </a:solidFill>
                <a:latin typeface="Calibri" panose="020F0502020204030204" pitchFamily="34" charset="0"/>
              </a:rPr>
              <a:t>Learning Outcomes: </a:t>
            </a:r>
            <a:r>
              <a:rPr lang="en-IN" sz="1800" b="0" i="0" u="none" strike="noStrike" baseline="0" dirty="0">
                <a:solidFill>
                  <a:srgbClr val="000000"/>
                </a:solidFill>
                <a:latin typeface="Calibri" panose="020F0502020204030204" pitchFamily="34" charset="0"/>
              </a:rPr>
              <a:t>	</a:t>
            </a:r>
          </a:p>
          <a:p>
            <a:r>
              <a:rPr lang="en-US" sz="1800" b="0" i="0" u="none" strike="noStrike" baseline="0" dirty="0">
                <a:solidFill>
                  <a:srgbClr val="000000"/>
                </a:solidFill>
                <a:latin typeface="Calibri" panose="020F0502020204030204" pitchFamily="34" charset="0"/>
              </a:rPr>
              <a:t>After completion of this unit, the student will be able to: </a:t>
            </a:r>
          </a:p>
          <a:p>
            <a:r>
              <a:rPr lang="en-US" sz="1800" b="0" i="0" u="none" strike="noStrike" baseline="0" dirty="0">
                <a:solidFill>
                  <a:srgbClr val="000000"/>
                </a:solidFill>
                <a:latin typeface="Calibri" panose="020F0502020204030204" pitchFamily="34" charset="0"/>
              </a:rPr>
              <a:t>1. How Agile Modelling enables developers to develop customized software(L1) </a:t>
            </a:r>
          </a:p>
          <a:p>
            <a:r>
              <a:rPr lang="en-US" sz="1800" b="0" i="0" u="none" strike="noStrike" baseline="0" dirty="0">
                <a:solidFill>
                  <a:srgbClr val="000000"/>
                </a:solidFill>
                <a:latin typeface="Calibri" panose="020F0502020204030204" pitchFamily="34" charset="0"/>
              </a:rPr>
              <a:t>2. Illustrate common practices and specific practices(L3) </a:t>
            </a:r>
          </a:p>
          <a:p>
            <a:r>
              <a:rPr lang="en-US" sz="1800" b="0" i="0" u="none" strike="noStrike" baseline="0" dirty="0">
                <a:solidFill>
                  <a:srgbClr val="000000"/>
                </a:solidFill>
                <a:latin typeface="Calibri" panose="020F0502020204030204" pitchFamily="34" charset="0"/>
              </a:rPr>
              <a:t>3. Apply XP objections to agile modelling(L4) </a:t>
            </a:r>
          </a:p>
          <a:p>
            <a:r>
              <a:rPr lang="en-US" sz="1800" b="0" i="0" u="none" strike="noStrike" baseline="0" dirty="0">
                <a:solidFill>
                  <a:srgbClr val="000000"/>
                </a:solidFill>
                <a:latin typeface="Calibri" panose="020F0502020204030204" pitchFamily="34" charset="0"/>
              </a:rPr>
              <a:t>4. Distinguish agile modelling and planning XP projects(L5) </a:t>
            </a:r>
          </a:p>
          <a:p>
            <a:r>
              <a:rPr lang="en-US" sz="1800" b="0" i="0" u="none" strike="noStrike" baseline="0" dirty="0">
                <a:solidFill>
                  <a:srgbClr val="000000"/>
                </a:solidFill>
                <a:latin typeface="Calibri" panose="020F0502020204030204" pitchFamily="34" charset="0"/>
              </a:rPr>
              <a:t>5. Create XP implementation phase(L6) </a:t>
            </a:r>
          </a:p>
          <a:p>
            <a:r>
              <a:rPr lang="en-IN" sz="1800" b="0" i="0" u="none" strike="noStrike" baseline="0" dirty="0">
                <a:solidFill>
                  <a:srgbClr val="000000"/>
                </a:solidFill>
                <a:latin typeface="Calibri" panose="020F0502020204030204" pitchFamily="34" charset="0"/>
              </a:rPr>
              <a:t>	</a:t>
            </a:r>
          </a:p>
          <a:p>
            <a:endParaRPr lang="en-IN" dirty="0"/>
          </a:p>
        </p:txBody>
      </p:sp>
    </p:spTree>
    <p:extLst>
      <p:ext uri="{BB962C8B-B14F-4D97-AF65-F5344CB8AC3E}">
        <p14:creationId xmlns:p14="http://schemas.microsoft.com/office/powerpoint/2010/main" val="1449645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2DE8F447-9BD4-80C9-5C7D-1AD2A0F49B61}"/>
              </a:ext>
            </a:extLst>
          </p:cNvPr>
          <p:cNvSpPr>
            <a:spLocks noGrp="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The extreme programming release cycle</a:t>
            </a:r>
            <a:r>
              <a:rPr lang="en-GB" altLang="en-US">
                <a:latin typeface="Arial" panose="020B0604020202020204" pitchFamily="34" charset="0"/>
                <a:ea typeface="ＭＳ Ｐゴシック" panose="020B0600070205080204" pitchFamily="34" charset="-128"/>
                <a:cs typeface="Arial" panose="020B0604020202020204" pitchFamily="34" charset="0"/>
              </a:rPr>
              <a:t> </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12291" name="Picture 3" descr="3.3-XP-ReleaseCycle.eps">
            <a:extLst>
              <a:ext uri="{FF2B5EF4-FFF2-40B4-BE49-F238E27FC236}">
                <a16:creationId xmlns:a16="http://schemas.microsoft.com/office/drawing/2014/main" id="{E015DFA6-FF94-CD21-D801-BBCEA068CD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16213" y="2371726"/>
            <a:ext cx="6557962" cy="285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38DBDD87-8189-E763-726F-59F216A7DC76}"/>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BCA0116C-C83D-4FBB-BD12-5962DDAE6269}" type="slidenum">
              <a:rPr lang="en-US" altLang="en-US">
                <a:solidFill>
                  <a:srgbClr val="898989"/>
                </a:solidFill>
                <a:latin typeface="Calibri" panose="020F0502020204030204" pitchFamily="34" charset="0"/>
              </a:rPr>
              <a:pPr eaLnBrk="1" hangingPunct="1"/>
              <a:t>60</a:t>
            </a:fld>
            <a:endParaRPr lang="en-US" altLang="en-US">
              <a:solidFill>
                <a:srgbClr val="898989"/>
              </a:solidFill>
              <a:latin typeface="Calibri" panose="020F0502020204030204" pitchFamily="34" charset="0"/>
            </a:endParaRPr>
          </a:p>
        </p:txBody>
      </p:sp>
      <p:sp>
        <p:nvSpPr>
          <p:cNvPr id="6" name="Footer Placeholder 5">
            <a:extLst>
              <a:ext uri="{FF2B5EF4-FFF2-40B4-BE49-F238E27FC236}">
                <a16:creationId xmlns:a16="http://schemas.microsoft.com/office/drawing/2014/main" id="{5D6273D5-1604-C66C-9520-FCFF78943302}"/>
              </a:ext>
            </a:extLst>
          </p:cNvPr>
          <p:cNvSpPr>
            <a:spLocks noGrp="1"/>
          </p:cNvSpPr>
          <p:nvPr>
            <p:ph type="ftr" sz="quarter" idx="11"/>
          </p:nvPr>
        </p:nvSpPr>
        <p:spPr/>
        <p:txBody>
          <a:bodyPr/>
          <a:lstStyle/>
          <a:p>
            <a:pPr>
              <a:defRPr/>
            </a:pPr>
            <a:r>
              <a:rPr lang="en-US"/>
              <a:t>Chapter 3 Agile software development</a:t>
            </a:r>
          </a:p>
        </p:txBody>
      </p:sp>
    </p:spTree>
    <p:extLst>
      <p:ext uri="{BB962C8B-B14F-4D97-AF65-F5344CB8AC3E}">
        <p14:creationId xmlns:p14="http://schemas.microsoft.com/office/powerpoint/2010/main" val="28878752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4BEF78-3E91-9A8D-9472-9350DFFF5A3A}"/>
              </a:ext>
            </a:extLst>
          </p:cNvPr>
          <p:cNvSpPr txBox="1"/>
          <p:nvPr/>
        </p:nvSpPr>
        <p:spPr>
          <a:xfrm>
            <a:off x="2019299" y="1181073"/>
            <a:ext cx="6100482" cy="430887"/>
          </a:xfrm>
          <a:prstGeom prst="rect">
            <a:avLst/>
          </a:prstGeom>
          <a:noFill/>
        </p:spPr>
        <p:txBody>
          <a:bodyPr wrap="square">
            <a:spAutoFit/>
          </a:bodyPr>
          <a:lstStyle/>
          <a:p>
            <a:pPr algn="ctr">
              <a:spcBef>
                <a:spcPct val="0"/>
              </a:spcBef>
            </a:pPr>
            <a:r>
              <a:rPr lang="en-US" sz="2200" b="1" u="sng" spc="-150" dirty="0">
                <a:latin typeface="Arial" pitchFamily="34" charset="0"/>
                <a:ea typeface="+mj-ea"/>
                <a:cs typeface="Arial" pitchFamily="34" charset="0"/>
              </a:rPr>
              <a:t>Architectural Spike</a:t>
            </a:r>
          </a:p>
        </p:txBody>
      </p:sp>
      <p:sp>
        <p:nvSpPr>
          <p:cNvPr id="6" name="TextBox 5">
            <a:extLst>
              <a:ext uri="{FF2B5EF4-FFF2-40B4-BE49-F238E27FC236}">
                <a16:creationId xmlns:a16="http://schemas.microsoft.com/office/drawing/2014/main" id="{D9F64953-2028-5BC2-1B85-ACBC1D6C9779}"/>
              </a:ext>
            </a:extLst>
          </p:cNvPr>
          <p:cNvSpPr txBox="1"/>
          <p:nvPr/>
        </p:nvSpPr>
        <p:spPr>
          <a:xfrm>
            <a:off x="1506070" y="1806822"/>
            <a:ext cx="8005484" cy="2862322"/>
          </a:xfrm>
          <a:prstGeom prst="rect">
            <a:avLst/>
          </a:prstGeom>
          <a:noFill/>
        </p:spPr>
        <p:txBody>
          <a:bodyPr wrap="square">
            <a:spAutoFit/>
          </a:bodyPr>
          <a:lstStyle/>
          <a:p>
            <a:pPr algn="just"/>
            <a:endParaRPr lang="en-US" sz="1800" b="0" i="0" u="none" strike="noStrike" baseline="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 Spike in XP terms is an attempt to reduce the risk associated with an unknown area of the system, technology or application domain.</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 Spike may involve some investigation, research and possibly some software to evaluate or elucidate the problem. </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At this stage research and analysis of the architecture to use should be carried out and fed into the release planning meeting. Other spikes are used during the project-planning phase to determine unresolved issues.</a:t>
            </a:r>
          </a:p>
        </p:txBody>
      </p:sp>
    </p:spTree>
    <p:extLst>
      <p:ext uri="{BB962C8B-B14F-4D97-AF65-F5344CB8AC3E}">
        <p14:creationId xmlns:p14="http://schemas.microsoft.com/office/powerpoint/2010/main" val="52778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64C3DCD-CBF4-3E29-3835-7DE42DDAC446}"/>
              </a:ext>
            </a:extLst>
          </p:cNvPr>
          <p:cNvSpPr txBox="1"/>
          <p:nvPr/>
        </p:nvSpPr>
        <p:spPr>
          <a:xfrm>
            <a:off x="685454" y="1461937"/>
            <a:ext cx="8505438" cy="4955203"/>
          </a:xfrm>
          <a:prstGeom prst="rect">
            <a:avLst/>
          </a:prstGeom>
          <a:noFill/>
        </p:spPr>
        <p:txBody>
          <a:bodyPr wrap="square">
            <a:spAutoFit/>
          </a:bodyPr>
          <a:lstStyle/>
          <a:p>
            <a:pPr marL="285750" indent="-285750" algn="just">
              <a:buFont typeface="Arial" panose="020B0604020202020204" pitchFamily="34" charset="0"/>
              <a:buChar char="•"/>
            </a:pPr>
            <a:r>
              <a:rPr lang="en-US" sz="2000" dirty="0">
                <a:solidFill>
                  <a:srgbClr val="141314"/>
                </a:solidFill>
                <a:latin typeface="Times New Roman" panose="02020603050405020304" pitchFamily="18" charset="0"/>
                <a:cs typeface="Times New Roman" panose="02020603050405020304" pitchFamily="18" charset="0"/>
              </a:rPr>
              <a:t>A release-planning meeting is used to create the release plan, which lays out the overall project. </a:t>
            </a:r>
          </a:p>
          <a:p>
            <a:pPr marL="285750" indent="-285750" algn="just">
              <a:buFont typeface="Arial" panose="020B0604020202020204" pitchFamily="34" charset="0"/>
              <a:buChar char="•"/>
            </a:pPr>
            <a:endParaRPr lang="en-US" sz="20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141314"/>
                </a:solidFill>
                <a:latin typeface="Times New Roman" panose="02020603050405020304" pitchFamily="18" charset="0"/>
                <a:cs typeface="Times New Roman" panose="02020603050405020304" pitchFamily="18" charset="0"/>
              </a:rPr>
              <a:t>That is, the release plan indicates which user stories will be implemented and in which release this will happen.</a:t>
            </a:r>
          </a:p>
          <a:p>
            <a:pPr marL="285750" indent="-285750" algn="just">
              <a:buFont typeface="Arial" panose="020B0604020202020204" pitchFamily="34" charset="0"/>
              <a:buChar char="•"/>
            </a:pPr>
            <a:endParaRPr lang="en-US" sz="20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141314"/>
                </a:solidFill>
                <a:latin typeface="Times New Roman" panose="02020603050405020304" pitchFamily="18" charset="0"/>
                <a:cs typeface="Times New Roman" panose="02020603050405020304" pitchFamily="18" charset="0"/>
              </a:rPr>
              <a:t>It also indicates how many iterations are planned and when each iteration will be delivered. </a:t>
            </a:r>
          </a:p>
          <a:p>
            <a:pPr marL="285750" indent="-285750" algn="just">
              <a:buFont typeface="Arial" panose="020B0604020202020204" pitchFamily="34" charset="0"/>
              <a:buChar char="•"/>
            </a:pPr>
            <a:endParaRPr lang="en-US" sz="20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141314"/>
                </a:solidFill>
                <a:latin typeface="Times New Roman" panose="02020603050405020304" pitchFamily="18" charset="0"/>
                <a:cs typeface="Times New Roman" panose="02020603050405020304" pitchFamily="18" charset="0"/>
              </a:rPr>
              <a:t>This is done by negotiation  between the interested parties using estimates derived from the user stories.</a:t>
            </a:r>
          </a:p>
          <a:p>
            <a:pPr marL="285750" indent="-285750" algn="just">
              <a:buFont typeface="Arial" panose="020B0604020202020204" pitchFamily="34" charset="0"/>
              <a:buChar char="•"/>
            </a:pPr>
            <a:endParaRPr lang="en-US" sz="20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141314"/>
                </a:solidFill>
                <a:latin typeface="Times New Roman" panose="02020603050405020304" pitchFamily="18" charset="0"/>
                <a:cs typeface="Times New Roman" panose="02020603050405020304" pitchFamily="18" charset="0"/>
              </a:rPr>
              <a:t>The estimates are produced by the technical members of the team potentially with input from the users.</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algn="l"/>
            <a:endParaRPr lang="en-US" dirty="0">
              <a:solidFill>
                <a:srgbClr val="141314"/>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AF1A629-0677-FF06-907C-9E0C3F31547B}"/>
              </a:ext>
            </a:extLst>
          </p:cNvPr>
          <p:cNvSpPr txBox="1"/>
          <p:nvPr/>
        </p:nvSpPr>
        <p:spPr>
          <a:xfrm>
            <a:off x="2144805" y="651411"/>
            <a:ext cx="6100482" cy="430887"/>
          </a:xfrm>
          <a:prstGeom prst="rect">
            <a:avLst/>
          </a:prstGeom>
          <a:noFill/>
        </p:spPr>
        <p:txBody>
          <a:bodyPr wrap="square">
            <a:spAutoFit/>
          </a:bodyPr>
          <a:lstStyle/>
          <a:p>
            <a:pPr algn="ctr">
              <a:spcBef>
                <a:spcPct val="0"/>
              </a:spcBef>
            </a:pPr>
            <a:r>
              <a:rPr lang="en-US" sz="2200" b="1" u="sng" spc="-150" dirty="0">
                <a:latin typeface="Arial" pitchFamily="34" charset="0"/>
                <a:ea typeface="+mj-ea"/>
                <a:cs typeface="Arial" pitchFamily="34" charset="0"/>
              </a:rPr>
              <a:t>Release Planning</a:t>
            </a:r>
          </a:p>
        </p:txBody>
      </p:sp>
    </p:spTree>
    <p:extLst>
      <p:ext uri="{BB962C8B-B14F-4D97-AF65-F5344CB8AC3E}">
        <p14:creationId xmlns:p14="http://schemas.microsoft.com/office/powerpoint/2010/main" val="686716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64C3DCD-CBF4-3E29-3835-7DE42DDAC446}"/>
              </a:ext>
            </a:extLst>
          </p:cNvPr>
          <p:cNvSpPr txBox="1"/>
          <p:nvPr/>
        </p:nvSpPr>
        <p:spPr>
          <a:xfrm>
            <a:off x="856689" y="1611614"/>
            <a:ext cx="8814850" cy="4062651"/>
          </a:xfrm>
          <a:prstGeom prst="rect">
            <a:avLst/>
          </a:prstGeom>
          <a:noFill/>
        </p:spPr>
        <p:txBody>
          <a:bodyPr wrap="square">
            <a:spAutoFit/>
          </a:bodyPr>
          <a:lstStyle/>
          <a:p>
            <a:pPr algn="l"/>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141314"/>
                </a:solidFill>
                <a:latin typeface="Times New Roman" panose="02020603050405020304" pitchFamily="18" charset="0"/>
                <a:cs typeface="Times New Roman" panose="02020603050405020304" pitchFamily="18" charset="0"/>
              </a:rPr>
              <a:t>The users priorities the user stories possibly with input from the technical team members</a:t>
            </a:r>
            <a:r>
              <a:rPr lang="en-US" sz="2000" b="0" i="0" u="none" strike="noStrike" baseline="0" dirty="0">
                <a:solidFill>
                  <a:srgbClr val="141314"/>
                </a:solidFill>
                <a:latin typeface="Times New Roman" panose="02020603050405020304" pitchFamily="18" charset="0"/>
                <a:cs typeface="Times New Roman" panose="02020603050405020304" pitchFamily="18" charset="0"/>
              </a:rPr>
              <a:t>. </a:t>
            </a:r>
          </a:p>
          <a:p>
            <a:pPr algn="just"/>
            <a:endParaRPr lang="en-US" sz="20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141314"/>
                </a:solidFill>
                <a:latin typeface="Times New Roman" panose="02020603050405020304" pitchFamily="18" charset="0"/>
                <a:cs typeface="Times New Roman" panose="02020603050405020304" pitchFamily="18" charset="0"/>
              </a:rPr>
              <a:t>From this, the timescales for the project, the delivery dates of various iterations, and the final system delivery are all negotiated.</a:t>
            </a:r>
          </a:p>
          <a:p>
            <a:pPr marL="285750" indent="-285750" algn="just">
              <a:buFont typeface="Arial" panose="020B0604020202020204" pitchFamily="34" charset="0"/>
              <a:buChar char="•"/>
            </a:pPr>
            <a:endParaRPr lang="en-US" sz="20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141314"/>
                </a:solidFill>
                <a:latin typeface="Times New Roman" panose="02020603050405020304" pitchFamily="18" charset="0"/>
                <a:cs typeface="Times New Roman" panose="02020603050405020304" pitchFamily="18" charset="0"/>
              </a:rPr>
              <a:t>If it is found that management or users are unhappy about the proposed delivery dates, then one or more of the features of the system, the resources available or the time taken must be modified until all participants are happy.</a:t>
            </a:r>
          </a:p>
          <a:p>
            <a:pPr marL="285750" indent="-285750" algn="just">
              <a:buFont typeface="Arial" panose="020B0604020202020204" pitchFamily="34" charset="0"/>
              <a:buChar char="•"/>
            </a:pPr>
            <a:endParaRPr lang="en-US" sz="20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141314"/>
                </a:solidFill>
                <a:latin typeface="Times New Roman" panose="02020603050405020304" pitchFamily="18" charset="0"/>
                <a:cs typeface="Times New Roman" panose="02020603050405020304" pitchFamily="18" charset="0"/>
              </a:rPr>
              <a:t>Note that individual iterations are planned just before the iteration commences, not in advance.</a:t>
            </a:r>
          </a:p>
        </p:txBody>
      </p:sp>
      <p:sp>
        <p:nvSpPr>
          <p:cNvPr id="9" name="TextBox 8">
            <a:extLst>
              <a:ext uri="{FF2B5EF4-FFF2-40B4-BE49-F238E27FC236}">
                <a16:creationId xmlns:a16="http://schemas.microsoft.com/office/drawing/2014/main" id="{6AF1A629-0677-FF06-907C-9E0C3F31547B}"/>
              </a:ext>
            </a:extLst>
          </p:cNvPr>
          <p:cNvSpPr txBox="1"/>
          <p:nvPr/>
        </p:nvSpPr>
        <p:spPr>
          <a:xfrm>
            <a:off x="1696569" y="1017186"/>
            <a:ext cx="6100482" cy="430887"/>
          </a:xfrm>
          <a:prstGeom prst="rect">
            <a:avLst/>
          </a:prstGeom>
          <a:noFill/>
        </p:spPr>
        <p:txBody>
          <a:bodyPr wrap="square">
            <a:spAutoFit/>
          </a:bodyPr>
          <a:lstStyle/>
          <a:p>
            <a:pPr algn="ctr">
              <a:spcBef>
                <a:spcPct val="0"/>
              </a:spcBef>
            </a:pPr>
            <a:r>
              <a:rPr lang="en-US" sz="2200" b="1" spc="-150" dirty="0">
                <a:latin typeface="Arial" pitchFamily="34" charset="0"/>
                <a:ea typeface="+mj-ea"/>
                <a:cs typeface="Arial" pitchFamily="34" charset="0"/>
              </a:rPr>
              <a:t>Release Planning (Contd.,)</a:t>
            </a:r>
          </a:p>
        </p:txBody>
      </p:sp>
    </p:spTree>
    <p:extLst>
      <p:ext uri="{BB962C8B-B14F-4D97-AF65-F5344CB8AC3E}">
        <p14:creationId xmlns:p14="http://schemas.microsoft.com/office/powerpoint/2010/main" val="2741653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4CBF76-C067-0BC0-57CE-B05CB68788A0}"/>
              </a:ext>
            </a:extLst>
          </p:cNvPr>
          <p:cNvSpPr txBox="1"/>
          <p:nvPr/>
        </p:nvSpPr>
        <p:spPr>
          <a:xfrm>
            <a:off x="1013011" y="1733711"/>
            <a:ext cx="8444753" cy="3693319"/>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Each iteration within the project adds to the agility of the development team.</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That is, at the start of each iteration changes can be made to what will be done and when it will be done. </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The shorter the iteration, the quicker the development team can respond to changes (indeed within XP it is recommended that iterations last only a matter of weeks).</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At the beginning of each iteration, an Iteration Planning meeting is held to determine exactly what will happen within that iteration (such as what programming tasks there will be and when they will be done).</a:t>
            </a:r>
          </a:p>
          <a:p>
            <a:pPr algn="l"/>
            <a:endParaRPr lang="en-US" dirty="0">
              <a:solidFill>
                <a:srgbClr val="141314"/>
              </a:solidFill>
              <a:latin typeface="Times New Roman" panose="02020603050405020304" pitchFamily="18" charset="0"/>
              <a:cs typeface="Times New Roman" panose="02020603050405020304" pitchFamily="18" charset="0"/>
            </a:endParaRPr>
          </a:p>
          <a:p>
            <a:pPr algn="l"/>
            <a:r>
              <a:rPr lang="en-US" sz="1800" b="0" i="0" u="none" strike="noStrike" baseline="0" dirty="0">
                <a:solidFill>
                  <a:srgbClr val="141314"/>
                </a:solidFill>
                <a:latin typeface="Times New Roman" panose="02020603050405020304" pitchFamily="18" charset="0"/>
                <a:cs typeface="Times New Roman" panose="02020603050405020304" pitchFamily="18" charset="0"/>
              </a:rPr>
              <a:t> </a:t>
            </a:r>
            <a:endParaRPr lang="en-US" sz="2200" b="1" u="sng" spc="-150" dirty="0">
              <a:latin typeface="Times New Roman" panose="02020603050405020304" pitchFamily="18" charset="0"/>
              <a:ea typeface="+mj-ea"/>
              <a:cs typeface="Times New Roman" panose="02020603050405020304" pitchFamily="18" charset="0"/>
            </a:endParaRPr>
          </a:p>
        </p:txBody>
      </p:sp>
      <p:sp>
        <p:nvSpPr>
          <p:cNvPr id="6" name="TextBox 5">
            <a:extLst>
              <a:ext uri="{FF2B5EF4-FFF2-40B4-BE49-F238E27FC236}">
                <a16:creationId xmlns:a16="http://schemas.microsoft.com/office/drawing/2014/main" id="{B91B2E57-FF49-C77D-326A-9A9C08568938}"/>
              </a:ext>
            </a:extLst>
          </p:cNvPr>
          <p:cNvSpPr txBox="1"/>
          <p:nvPr/>
        </p:nvSpPr>
        <p:spPr>
          <a:xfrm>
            <a:off x="1768289" y="930189"/>
            <a:ext cx="6100482" cy="430887"/>
          </a:xfrm>
          <a:prstGeom prst="rect">
            <a:avLst/>
          </a:prstGeom>
          <a:noFill/>
        </p:spPr>
        <p:txBody>
          <a:bodyPr wrap="square">
            <a:spAutoFit/>
          </a:bodyPr>
          <a:lstStyle/>
          <a:p>
            <a:pPr algn="ctr">
              <a:spcBef>
                <a:spcPct val="0"/>
              </a:spcBef>
            </a:pPr>
            <a:r>
              <a:rPr lang="en-US" sz="2200" b="1" u="sng" spc="-150" dirty="0">
                <a:latin typeface="Arial" pitchFamily="34" charset="0"/>
                <a:ea typeface="+mj-ea"/>
                <a:cs typeface="Arial" pitchFamily="34" charset="0"/>
              </a:rPr>
              <a:t>Iterations</a:t>
            </a:r>
          </a:p>
        </p:txBody>
      </p:sp>
    </p:spTree>
    <p:extLst>
      <p:ext uri="{BB962C8B-B14F-4D97-AF65-F5344CB8AC3E}">
        <p14:creationId xmlns:p14="http://schemas.microsoft.com/office/powerpoint/2010/main" val="120645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4CBF76-C067-0BC0-57CE-B05CB68788A0}"/>
              </a:ext>
            </a:extLst>
          </p:cNvPr>
          <p:cNvSpPr txBox="1"/>
          <p:nvPr/>
        </p:nvSpPr>
        <p:spPr>
          <a:xfrm>
            <a:off x="1021975" y="1733711"/>
            <a:ext cx="7978589" cy="3416320"/>
          </a:xfrm>
          <a:prstGeom prst="rect">
            <a:avLst/>
          </a:prstGeom>
          <a:noFill/>
        </p:spPr>
        <p:txBody>
          <a:bodyPr wrap="square">
            <a:spAutoFit/>
          </a:bodyPr>
          <a:lstStyle/>
          <a:p>
            <a:pPr algn="l"/>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Such just-in-time planning is considered an easy way to stay on top of changing user</a:t>
            </a:r>
            <a:r>
              <a:rPr lang="en-US" sz="1800" b="0" i="0" u="none" strike="noStrike" dirty="0">
                <a:solidFill>
                  <a:srgbClr val="141314"/>
                </a:solidFill>
                <a:latin typeface="Times New Roman" panose="02020603050405020304" pitchFamily="18" charset="0"/>
                <a:cs typeface="Times New Roman" panose="02020603050405020304" pitchFamily="18" charset="0"/>
              </a:rPr>
              <a:t> </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requirements. </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If, however, it looks like the iteration will not manage to achieve all that was planned for it, then further iteration planning meetings should be called during the iteration to respond to these concerns. </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These meetings might need to re-estimate current and future tasks and determine what can and can’t be achieved. The overriding concern here should be to concentrate your efforts on completing the most important tasks as chosen by your users rather than having several unfinished tasks chosen by the developers.</a:t>
            </a:r>
            <a:endParaRPr lang="en-US" sz="2200" b="1" u="sng" spc="-150" dirty="0">
              <a:latin typeface="Times New Roman" panose="02020603050405020304" pitchFamily="18" charset="0"/>
              <a:ea typeface="+mj-ea"/>
              <a:cs typeface="Times New Roman" panose="02020603050405020304" pitchFamily="18" charset="0"/>
            </a:endParaRPr>
          </a:p>
        </p:txBody>
      </p:sp>
      <p:sp>
        <p:nvSpPr>
          <p:cNvPr id="6" name="TextBox 5">
            <a:extLst>
              <a:ext uri="{FF2B5EF4-FFF2-40B4-BE49-F238E27FC236}">
                <a16:creationId xmlns:a16="http://schemas.microsoft.com/office/drawing/2014/main" id="{B91B2E57-FF49-C77D-326A-9A9C08568938}"/>
              </a:ext>
            </a:extLst>
          </p:cNvPr>
          <p:cNvSpPr txBox="1"/>
          <p:nvPr/>
        </p:nvSpPr>
        <p:spPr>
          <a:xfrm>
            <a:off x="1777253" y="1082298"/>
            <a:ext cx="6100482" cy="430887"/>
          </a:xfrm>
          <a:prstGeom prst="rect">
            <a:avLst/>
          </a:prstGeom>
          <a:noFill/>
        </p:spPr>
        <p:txBody>
          <a:bodyPr wrap="square">
            <a:spAutoFit/>
          </a:bodyPr>
          <a:lstStyle/>
          <a:p>
            <a:pPr algn="ctr">
              <a:spcBef>
                <a:spcPct val="0"/>
              </a:spcBef>
            </a:pPr>
            <a:r>
              <a:rPr lang="en-US" sz="2200" b="1" spc="-150" dirty="0">
                <a:latin typeface="Arial" pitchFamily="34" charset="0"/>
                <a:ea typeface="+mj-ea"/>
                <a:cs typeface="Arial" pitchFamily="34" charset="0"/>
              </a:rPr>
              <a:t>Iterations (Contd.,)</a:t>
            </a:r>
          </a:p>
        </p:txBody>
      </p:sp>
    </p:spTree>
    <p:extLst>
      <p:ext uri="{BB962C8B-B14F-4D97-AF65-F5344CB8AC3E}">
        <p14:creationId xmlns:p14="http://schemas.microsoft.com/office/powerpoint/2010/main" val="5215076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00066F-C9EC-8189-9985-6AD67219EBFA}"/>
              </a:ext>
            </a:extLst>
          </p:cNvPr>
          <p:cNvSpPr txBox="1"/>
          <p:nvPr/>
        </p:nvSpPr>
        <p:spPr>
          <a:xfrm>
            <a:off x="1246095" y="1611578"/>
            <a:ext cx="7915835" cy="5478423"/>
          </a:xfrm>
          <a:prstGeom prst="rect">
            <a:avLst/>
          </a:prstGeom>
          <a:noFill/>
        </p:spPr>
        <p:txBody>
          <a:bodyPr wrap="square">
            <a:spAutoFit/>
          </a:bodyPr>
          <a:lstStyle/>
          <a:p>
            <a:pPr marL="285750" indent="-285750" algn="just">
              <a:buFont typeface="Arial" panose="020B0604020202020204" pitchFamily="34" charset="0"/>
              <a:buChar char="•"/>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The acceptance tests are created from the user stories, written at the start of</a:t>
            </a:r>
            <a:r>
              <a:rPr lang="en-US" sz="2400" b="0" i="0" u="none" strike="noStrike" dirty="0">
                <a:solidFill>
                  <a:srgbClr val="141314"/>
                </a:solidFill>
                <a:latin typeface="Times New Roman" panose="02020603050405020304" pitchFamily="18" charset="0"/>
                <a:cs typeface="Times New Roman" panose="02020603050405020304" pitchFamily="18" charset="0"/>
              </a:rPr>
              <a:t> </a:t>
            </a:r>
            <a:r>
              <a:rPr lang="en-US" sz="2400" b="0" i="0" u="none" strike="noStrike" baseline="0" dirty="0">
                <a:solidFill>
                  <a:srgbClr val="141314"/>
                </a:solidFill>
                <a:latin typeface="Times New Roman" panose="02020603050405020304" pitchFamily="18" charset="0"/>
                <a:cs typeface="Times New Roman" panose="02020603050405020304" pitchFamily="18" charset="0"/>
              </a:rPr>
              <a:t>the project. </a:t>
            </a:r>
          </a:p>
          <a:p>
            <a:pPr marL="285750" indent="-285750" algn="just">
              <a:buFont typeface="Arial" panose="020B0604020202020204" pitchFamily="34" charset="0"/>
              <a:buChar char="•"/>
            </a:pPr>
            <a:endParaRPr lang="en-US" sz="2400" b="0" i="0" u="none" strike="noStrike" baseline="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Each iteration implements one or more user stories; these stories will be translated into a series of acceptance tests during the iteration.</a:t>
            </a:r>
          </a:p>
          <a:p>
            <a:pPr marL="285750" indent="-285750" algn="just">
              <a:buFont typeface="Arial" panose="020B0604020202020204" pitchFamily="34" charset="0"/>
              <a:buChar char="•"/>
            </a:pPr>
            <a:endParaRPr lang="en-US" sz="24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To do this, the customer must specify scenarios to test whether a user story has been correctly implemented. </a:t>
            </a:r>
          </a:p>
          <a:p>
            <a:pPr marL="285750" indent="-285750" algn="just">
              <a:buFont typeface="Arial" panose="020B0604020202020204" pitchFamily="34" charset="0"/>
              <a:buChar char="•"/>
            </a:pPr>
            <a:endParaRPr lang="en-US" sz="24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A story is not limited to one acceptance test and may be related to many  acceptance tests (depending on the complexity of the scenario).</a:t>
            </a:r>
          </a:p>
          <a:p>
            <a:pPr marL="285750" indent="-285750" algn="just">
              <a:buFont typeface="Arial" panose="020B0604020202020204" pitchFamily="34" charset="0"/>
              <a:buChar char="•"/>
            </a:pPr>
            <a:endParaRPr lang="en-US" sz="2000" b="0" i="0" u="none" strike="noStrike" baseline="0" dirty="0">
              <a:solidFill>
                <a:srgbClr val="141314"/>
              </a:solidFill>
              <a:latin typeface="Times New Roman" panose="02020603050405020304" pitchFamily="18" charset="0"/>
              <a:cs typeface="Times New Roman" panose="02020603050405020304" pitchFamily="18" charset="0"/>
            </a:endParaRPr>
          </a:p>
          <a:p>
            <a:pPr algn="l"/>
            <a:endParaRPr lang="en-US" dirty="0">
              <a:solidFill>
                <a:srgbClr val="141314"/>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2D09F84-9C26-1692-1866-EADEEA7FB744}"/>
              </a:ext>
            </a:extLst>
          </p:cNvPr>
          <p:cNvSpPr txBox="1"/>
          <p:nvPr/>
        </p:nvSpPr>
        <p:spPr>
          <a:xfrm>
            <a:off x="2494429" y="995809"/>
            <a:ext cx="6100482" cy="430887"/>
          </a:xfrm>
          <a:prstGeom prst="rect">
            <a:avLst/>
          </a:prstGeom>
          <a:noFill/>
        </p:spPr>
        <p:txBody>
          <a:bodyPr wrap="square">
            <a:spAutoFit/>
          </a:bodyPr>
          <a:lstStyle/>
          <a:p>
            <a:pPr algn="ctr">
              <a:spcBef>
                <a:spcPct val="0"/>
              </a:spcBef>
            </a:pPr>
            <a:r>
              <a:rPr lang="en-US" sz="2200" b="1" u="sng" spc="-150" dirty="0">
                <a:latin typeface="Arial" pitchFamily="34" charset="0"/>
                <a:ea typeface="+mj-ea"/>
                <a:cs typeface="Arial" pitchFamily="34" charset="0"/>
              </a:rPr>
              <a:t>Acceptance Testing</a:t>
            </a:r>
          </a:p>
        </p:txBody>
      </p:sp>
    </p:spTree>
    <p:extLst>
      <p:ext uri="{BB962C8B-B14F-4D97-AF65-F5344CB8AC3E}">
        <p14:creationId xmlns:p14="http://schemas.microsoft.com/office/powerpoint/2010/main" val="895104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00066F-C9EC-8189-9985-6AD67219EBFA}"/>
              </a:ext>
            </a:extLst>
          </p:cNvPr>
          <p:cNvSpPr txBox="1"/>
          <p:nvPr/>
        </p:nvSpPr>
        <p:spPr>
          <a:xfrm>
            <a:off x="1246095" y="1733711"/>
            <a:ext cx="7915835" cy="4678204"/>
          </a:xfrm>
          <a:prstGeom prst="rect">
            <a:avLst/>
          </a:prstGeom>
          <a:noFill/>
        </p:spPr>
        <p:txBody>
          <a:bodyPr wrap="square">
            <a:spAutoFit/>
          </a:bodyPr>
          <a:lstStyle/>
          <a:p>
            <a:pPr algn="l"/>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u="none" strike="noStrike" baseline="0" dirty="0">
                <a:solidFill>
                  <a:srgbClr val="141314"/>
                </a:solidFill>
                <a:latin typeface="Times New Roman" panose="02020603050405020304" pitchFamily="18" charset="0"/>
                <a:cs typeface="Times New Roman" panose="02020603050405020304" pitchFamily="18" charset="0"/>
              </a:rPr>
              <a:t>Interestingly, it is the users who assess the results of the acceptance tests and</a:t>
            </a:r>
            <a:r>
              <a:rPr lang="en-US" sz="2000" b="0" i="0" u="none" strike="noStrike" dirty="0">
                <a:solidFill>
                  <a:srgbClr val="141314"/>
                </a:solidFill>
                <a:latin typeface="Times New Roman" panose="02020603050405020304" pitchFamily="18" charset="0"/>
                <a:cs typeface="Times New Roman" panose="02020603050405020304" pitchFamily="18" charset="0"/>
              </a:rPr>
              <a:t> </a:t>
            </a:r>
            <a:r>
              <a:rPr lang="en-US" sz="2000" b="0" i="0" u="none" strike="noStrike" baseline="0" dirty="0">
                <a:solidFill>
                  <a:srgbClr val="141314"/>
                </a:solidFill>
                <a:latin typeface="Times New Roman" panose="02020603050405020304" pitchFamily="18" charset="0"/>
                <a:cs typeface="Times New Roman" panose="02020603050405020304" pitchFamily="18" charset="0"/>
              </a:rPr>
              <a:t>reviewing test scores to decide which failed tests are of highest priority.</a:t>
            </a:r>
          </a:p>
          <a:p>
            <a:pPr algn="just"/>
            <a:endParaRPr lang="en-US" sz="2000" b="0" i="0" u="none" strike="noStrike" baseline="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u="none" strike="noStrike" baseline="0" dirty="0">
                <a:solidFill>
                  <a:srgbClr val="141314"/>
                </a:solidFill>
                <a:latin typeface="Times New Roman" panose="02020603050405020304" pitchFamily="18" charset="0"/>
                <a:cs typeface="Times New Roman" panose="02020603050405020304" pitchFamily="18" charset="0"/>
              </a:rPr>
              <a:t>Acceptance tests are also used as regression tests prior to a production release. Thus, Acceptance</a:t>
            </a:r>
            <a:r>
              <a:rPr lang="en-US" sz="2000" dirty="0">
                <a:solidFill>
                  <a:srgbClr val="141314"/>
                </a:solidFill>
                <a:latin typeface="Times New Roman" panose="02020603050405020304" pitchFamily="18" charset="0"/>
                <a:cs typeface="Times New Roman" panose="02020603050405020304" pitchFamily="18" charset="0"/>
              </a:rPr>
              <a:t> </a:t>
            </a:r>
            <a:r>
              <a:rPr lang="en-US" sz="2000" b="0" i="0" u="none" strike="noStrike" baseline="0" dirty="0">
                <a:solidFill>
                  <a:srgbClr val="141314"/>
                </a:solidFill>
                <a:latin typeface="Times New Roman" panose="02020603050405020304" pitchFamily="18" charset="0"/>
                <a:cs typeface="Times New Roman" panose="02020603050405020304" pitchFamily="18" charset="0"/>
              </a:rPr>
              <a:t>tests should be automated so they can be run often.</a:t>
            </a:r>
          </a:p>
          <a:p>
            <a:pPr marL="285750" indent="-285750" algn="just">
              <a:buFont typeface="Arial" panose="020B0604020202020204" pitchFamily="34" charset="0"/>
              <a:buChar char="•"/>
            </a:pPr>
            <a:endParaRPr lang="en-US" sz="20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u="none" strike="noStrike" baseline="0" dirty="0">
                <a:solidFill>
                  <a:srgbClr val="141314"/>
                </a:solidFill>
                <a:latin typeface="Times New Roman" panose="02020603050405020304" pitchFamily="18" charset="0"/>
                <a:cs typeface="Times New Roman" panose="02020603050405020304" pitchFamily="18" charset="0"/>
              </a:rPr>
              <a:t>Indeed in each iteration, all previous Acceptance tests should be run to ensure that nothing has been broken.</a:t>
            </a:r>
          </a:p>
          <a:p>
            <a:pPr marL="285750" indent="-285750" algn="just">
              <a:buFont typeface="Arial" panose="020B0604020202020204" pitchFamily="34" charset="0"/>
              <a:buChar char="•"/>
            </a:pPr>
            <a:endParaRPr lang="en-US" sz="2000" b="0" i="0" u="none" strike="noStrike" baseline="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b="0" i="0" u="none" strike="noStrike" baseline="0" dirty="0">
                <a:solidFill>
                  <a:srgbClr val="141314"/>
                </a:solidFill>
                <a:latin typeface="Times New Roman" panose="02020603050405020304" pitchFamily="18" charset="0"/>
                <a:cs typeface="Times New Roman" panose="02020603050405020304" pitchFamily="18" charset="0"/>
              </a:rPr>
              <a:t>Indeed, contrary to some popular misconceptions, XP has Software QA at its heart and encourages the QA team to be very closely related to the development team.</a:t>
            </a:r>
            <a:endParaRPr lang="en-US" sz="2000" b="1" u="sng" spc="-150" dirty="0">
              <a:latin typeface="Times New Roman" panose="02020603050405020304" pitchFamily="18" charset="0"/>
              <a:ea typeface="+mj-ea"/>
              <a:cs typeface="Times New Roman" panose="02020603050405020304" pitchFamily="18" charset="0"/>
            </a:endParaRPr>
          </a:p>
        </p:txBody>
      </p:sp>
      <p:sp>
        <p:nvSpPr>
          <p:cNvPr id="6" name="TextBox 5">
            <a:extLst>
              <a:ext uri="{FF2B5EF4-FFF2-40B4-BE49-F238E27FC236}">
                <a16:creationId xmlns:a16="http://schemas.microsoft.com/office/drawing/2014/main" id="{E2D09F84-9C26-1692-1866-EADEEA7FB744}"/>
              </a:ext>
            </a:extLst>
          </p:cNvPr>
          <p:cNvSpPr txBox="1"/>
          <p:nvPr/>
        </p:nvSpPr>
        <p:spPr>
          <a:xfrm>
            <a:off x="2494429" y="901372"/>
            <a:ext cx="6100482" cy="430887"/>
          </a:xfrm>
          <a:prstGeom prst="rect">
            <a:avLst/>
          </a:prstGeom>
          <a:noFill/>
        </p:spPr>
        <p:txBody>
          <a:bodyPr wrap="square">
            <a:spAutoFit/>
          </a:bodyPr>
          <a:lstStyle/>
          <a:p>
            <a:pPr algn="ctr">
              <a:spcBef>
                <a:spcPct val="0"/>
              </a:spcBef>
            </a:pPr>
            <a:r>
              <a:rPr lang="en-US" sz="2200" b="1" spc="-150" dirty="0">
                <a:latin typeface="Arial" pitchFamily="34" charset="0"/>
                <a:ea typeface="+mj-ea"/>
                <a:cs typeface="Arial" pitchFamily="34" charset="0"/>
              </a:rPr>
              <a:t>Acceptance Testing (Contd.,)</a:t>
            </a:r>
          </a:p>
        </p:txBody>
      </p:sp>
    </p:spTree>
    <p:extLst>
      <p:ext uri="{BB962C8B-B14F-4D97-AF65-F5344CB8AC3E}">
        <p14:creationId xmlns:p14="http://schemas.microsoft.com/office/powerpoint/2010/main" val="1622709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D64BE4-8083-ABC9-4CEA-FFFF72F9FF03}"/>
              </a:ext>
            </a:extLst>
          </p:cNvPr>
          <p:cNvSpPr txBox="1"/>
          <p:nvPr/>
        </p:nvSpPr>
        <p:spPr>
          <a:xfrm>
            <a:off x="1721224" y="1972375"/>
            <a:ext cx="7422776" cy="2862322"/>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XP promotes the concept of “small releases” and “release often.” </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The release planning meeting should identify meaning “chucks” of system functionality that makes business sense in relation to the users and to the state of the system at various intervals. </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These meaningful releases should be made available to users when available. This will allow early and frequent feedback from the users rather than relying on the big bang approach and then worrying about the consequences.</a:t>
            </a:r>
          </a:p>
        </p:txBody>
      </p:sp>
      <p:sp>
        <p:nvSpPr>
          <p:cNvPr id="6" name="TextBox 5">
            <a:extLst>
              <a:ext uri="{FF2B5EF4-FFF2-40B4-BE49-F238E27FC236}">
                <a16:creationId xmlns:a16="http://schemas.microsoft.com/office/drawing/2014/main" id="{21705E97-41F6-2BCF-808A-72A994C0E0F0}"/>
              </a:ext>
            </a:extLst>
          </p:cNvPr>
          <p:cNvSpPr txBox="1"/>
          <p:nvPr/>
        </p:nvSpPr>
        <p:spPr>
          <a:xfrm>
            <a:off x="2333065" y="1139609"/>
            <a:ext cx="6100482" cy="430887"/>
          </a:xfrm>
          <a:prstGeom prst="rect">
            <a:avLst/>
          </a:prstGeom>
          <a:noFill/>
        </p:spPr>
        <p:txBody>
          <a:bodyPr wrap="square">
            <a:spAutoFit/>
          </a:bodyPr>
          <a:lstStyle/>
          <a:p>
            <a:pPr algn="ctr">
              <a:spcBef>
                <a:spcPct val="0"/>
              </a:spcBef>
            </a:pPr>
            <a:r>
              <a:rPr lang="en-US" sz="2200" b="1" u="sng" spc="-150" dirty="0">
                <a:latin typeface="Arial" pitchFamily="34" charset="0"/>
                <a:ea typeface="+mj-ea"/>
                <a:cs typeface="Arial" pitchFamily="34" charset="0"/>
              </a:rPr>
              <a:t>Release</a:t>
            </a:r>
          </a:p>
        </p:txBody>
      </p:sp>
    </p:spTree>
    <p:extLst>
      <p:ext uri="{BB962C8B-B14F-4D97-AF65-F5344CB8AC3E}">
        <p14:creationId xmlns:p14="http://schemas.microsoft.com/office/powerpoint/2010/main" val="28829881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1F7131A-02BB-58FA-0AC0-52923A14D6E7}"/>
              </a:ext>
            </a:extLst>
          </p:cNvPr>
          <p:cNvSpPr>
            <a:spLocks noGrp="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A ‘prescribing medication’ story</a:t>
            </a:r>
            <a:r>
              <a:rPr lang="en-GB" altLang="en-US">
                <a:latin typeface="Arial" panose="020B0604020202020204" pitchFamily="34" charset="0"/>
                <a:ea typeface="ＭＳ Ｐゴシック" panose="020B0600070205080204" pitchFamily="34" charset="-128"/>
                <a:cs typeface="Arial" panose="020B0604020202020204" pitchFamily="34" charset="0"/>
              </a:rPr>
              <a:t> </a:t>
            </a: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pic>
        <p:nvPicPr>
          <p:cNvPr id="16387" name="Picture 3" descr="3.5 StoryCard.eps">
            <a:extLst>
              <a:ext uri="{FF2B5EF4-FFF2-40B4-BE49-F238E27FC236}">
                <a16:creationId xmlns:a16="http://schemas.microsoft.com/office/drawing/2014/main" id="{753B998F-1579-7C1E-F01E-DCEE817786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5451" y="1566864"/>
            <a:ext cx="5967413" cy="478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51CE986B-FACA-6936-9762-A7CEA76278B9}"/>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01B8C556-D4D0-42CA-BE5C-F30FD20FE127}" type="slidenum">
              <a:rPr lang="en-US" altLang="en-US">
                <a:solidFill>
                  <a:srgbClr val="898989"/>
                </a:solidFill>
                <a:latin typeface="Calibri" panose="020F0502020204030204" pitchFamily="34" charset="0"/>
              </a:rPr>
              <a:pPr eaLnBrk="1" hangingPunct="1"/>
              <a:t>69</a:t>
            </a:fld>
            <a:endParaRPr lang="en-US" altLang="en-US">
              <a:solidFill>
                <a:srgbClr val="898989"/>
              </a:solidFill>
              <a:latin typeface="Calibri" panose="020F0502020204030204" pitchFamily="34" charset="0"/>
            </a:endParaRPr>
          </a:p>
        </p:txBody>
      </p:sp>
      <p:sp>
        <p:nvSpPr>
          <p:cNvPr id="6" name="Footer Placeholder 5">
            <a:extLst>
              <a:ext uri="{FF2B5EF4-FFF2-40B4-BE49-F238E27FC236}">
                <a16:creationId xmlns:a16="http://schemas.microsoft.com/office/drawing/2014/main" id="{FA4F881B-DE36-B7F7-9F14-9417347D4E06}"/>
              </a:ext>
            </a:extLst>
          </p:cNvPr>
          <p:cNvSpPr>
            <a:spLocks noGrp="1"/>
          </p:cNvSpPr>
          <p:nvPr>
            <p:ph type="ftr" sz="quarter" idx="11"/>
          </p:nvPr>
        </p:nvSpPr>
        <p:spPr/>
        <p:txBody>
          <a:bodyPr/>
          <a:lstStyle/>
          <a:p>
            <a:pPr>
              <a:defRPr/>
            </a:pPr>
            <a:r>
              <a:rPr lang="en-US"/>
              <a:t>Chapter 3 Agile software development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D7670-6D03-196D-0825-60B7AE7773DF}"/>
              </a:ext>
            </a:extLst>
          </p:cNvPr>
          <p:cNvSpPr>
            <a:spLocks noGrp="1"/>
          </p:cNvSpPr>
          <p:nvPr>
            <p:ph type="title"/>
          </p:nvPr>
        </p:nvSpPr>
        <p:spPr/>
        <p:txBody>
          <a:bodyPr/>
          <a:lstStyle/>
          <a:p>
            <a:r>
              <a:rPr lang="en-US" dirty="0"/>
              <a:t>UNIT-4</a:t>
            </a:r>
            <a:endParaRPr lang="en-IN" dirty="0"/>
          </a:p>
        </p:txBody>
      </p:sp>
      <p:sp>
        <p:nvSpPr>
          <p:cNvPr id="3" name="Content Placeholder 2">
            <a:extLst>
              <a:ext uri="{FF2B5EF4-FFF2-40B4-BE49-F238E27FC236}">
                <a16:creationId xmlns:a16="http://schemas.microsoft.com/office/drawing/2014/main" id="{8E37380B-C862-1FB0-C721-F5D5B3276226}"/>
              </a:ext>
            </a:extLst>
          </p:cNvPr>
          <p:cNvSpPr>
            <a:spLocks noGrp="1"/>
          </p:cNvSpPr>
          <p:nvPr>
            <p:ph idx="1"/>
          </p:nvPr>
        </p:nvSpPr>
        <p:spPr/>
        <p:txBody>
          <a:bodyPr/>
          <a:lstStyle/>
          <a:p>
            <a:r>
              <a:rPr lang="en-IN" sz="1800" b="1" i="0" u="none" strike="noStrike" baseline="0" dirty="0">
                <a:solidFill>
                  <a:srgbClr val="000000"/>
                </a:solidFill>
                <a:latin typeface="Calibri" panose="020F0502020204030204" pitchFamily="34" charset="0"/>
              </a:rPr>
              <a:t>Module IV: Scrum Number of hours (LTP) 6 0 </a:t>
            </a:r>
            <a:r>
              <a:rPr lang="en-IN" sz="1800" b="0" i="0" u="none" strike="noStrike" baseline="0" dirty="0">
                <a:solidFill>
                  <a:srgbClr val="000000"/>
                </a:solidFill>
                <a:latin typeface="Calibri" panose="020F0502020204030204" pitchFamily="34" charset="0"/>
              </a:rPr>
              <a:t>4 </a:t>
            </a:r>
            <a:r>
              <a:rPr lang="en-IN" sz="1800" b="1" i="0" u="none" strike="noStrike" baseline="0" dirty="0">
                <a:solidFill>
                  <a:srgbClr val="000000"/>
                </a:solidFill>
                <a:latin typeface="Calibri" panose="020F0502020204030204" pitchFamily="34" charset="0"/>
              </a:rPr>
              <a:t>Scrum: </a:t>
            </a:r>
            <a:r>
              <a:rPr lang="en-IN" sz="1800" b="0" i="0" u="none" strike="noStrike" baseline="0" dirty="0">
                <a:solidFill>
                  <a:srgbClr val="000000"/>
                </a:solidFill>
                <a:latin typeface="Calibri" panose="020F0502020204030204" pitchFamily="34" charset="0"/>
              </a:rPr>
              <a:t>Scrum Framework, Agile Principles, Sprints, Requirements and User Stories, Product backlogs, Estimation and Velocity, Roles, Planning, Multi-level Planning, Release Planning, Sprint planning. </a:t>
            </a:r>
          </a:p>
          <a:p>
            <a:r>
              <a:rPr lang="en-IN" sz="1800" b="1" i="0" u="none" strike="noStrike" baseline="0" dirty="0">
                <a:solidFill>
                  <a:srgbClr val="000000"/>
                </a:solidFill>
                <a:latin typeface="Calibri" panose="020F0502020204030204" pitchFamily="34" charset="0"/>
              </a:rPr>
              <a:t>Learning Outcomes: </a:t>
            </a:r>
            <a:endParaRPr lang="en-IN"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After completion of this unit, the student will be able to: </a:t>
            </a:r>
          </a:p>
          <a:p>
            <a:r>
              <a:rPr lang="en-US" sz="1800" b="0" i="0" u="none" strike="noStrike" baseline="0" dirty="0">
                <a:solidFill>
                  <a:srgbClr val="000000"/>
                </a:solidFill>
                <a:latin typeface="Calibri" panose="020F0502020204030204" pitchFamily="34" charset="0"/>
              </a:rPr>
              <a:t>1. Understand Scrum enables developers to develop customized software(L1) </a:t>
            </a:r>
          </a:p>
          <a:p>
            <a:r>
              <a:rPr lang="en-IN" sz="1800" b="0" i="0" u="none" strike="noStrike" baseline="0" dirty="0">
                <a:solidFill>
                  <a:srgbClr val="000000"/>
                </a:solidFill>
                <a:latin typeface="Calibri" panose="020F0502020204030204" pitchFamily="34" charset="0"/>
              </a:rPr>
              <a:t>2. Demonstrate Scrum practices (L3) </a:t>
            </a:r>
          </a:p>
          <a:p>
            <a:r>
              <a:rPr lang="en-IN" sz="1800" b="0" i="0" u="none" strike="noStrike" baseline="0" dirty="0">
                <a:solidFill>
                  <a:srgbClr val="000000"/>
                </a:solidFill>
                <a:latin typeface="Calibri" panose="020F0502020204030204" pitchFamily="34" charset="0"/>
              </a:rPr>
              <a:t>3. Develop user stories (L4) </a:t>
            </a:r>
          </a:p>
          <a:p>
            <a:r>
              <a:rPr lang="en-US" sz="1800" b="0" i="0" u="none" strike="noStrike" baseline="0" dirty="0">
                <a:solidFill>
                  <a:srgbClr val="000000"/>
                </a:solidFill>
                <a:latin typeface="Calibri" panose="020F0502020204030204" pitchFamily="34" charset="0"/>
              </a:rPr>
              <a:t>4. Develop scrum process for implementation of case study (L4) </a:t>
            </a:r>
          </a:p>
          <a:p>
            <a:r>
              <a:rPr lang="en-US" sz="1800" b="0" i="0" u="none" strike="noStrike" baseline="0" dirty="0">
                <a:solidFill>
                  <a:srgbClr val="000000"/>
                </a:solidFill>
                <a:latin typeface="Calibri" panose="020F0502020204030204" pitchFamily="34" charset="0"/>
              </a:rPr>
              <a:t>5. Identify tools for Agile Development (L3) </a:t>
            </a:r>
          </a:p>
          <a:p>
            <a:endParaRPr lang="en-IN" dirty="0"/>
          </a:p>
        </p:txBody>
      </p:sp>
    </p:spTree>
    <p:extLst>
      <p:ext uri="{BB962C8B-B14F-4D97-AF65-F5344CB8AC3E}">
        <p14:creationId xmlns:p14="http://schemas.microsoft.com/office/powerpoint/2010/main" val="362615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34D59D4-98A1-05C7-9CCB-98B4089770F9}"/>
              </a:ext>
            </a:extLst>
          </p:cNvPr>
          <p:cNvSpPr>
            <a:spLocks noGrp="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Examples of task cards for prescribing medication </a:t>
            </a:r>
          </a:p>
        </p:txBody>
      </p:sp>
      <p:pic>
        <p:nvPicPr>
          <p:cNvPr id="17411" name="Picture 3" descr="3.6 TaskCards.eps">
            <a:extLst>
              <a:ext uri="{FF2B5EF4-FFF2-40B4-BE49-F238E27FC236}">
                <a16:creationId xmlns:a16="http://schemas.microsoft.com/office/drawing/2014/main" id="{3EC3A1B6-1588-655A-3538-73A782A3F4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1" y="1760538"/>
            <a:ext cx="6416675" cy="451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AD4B2CEC-2C90-203B-E54D-BA4974171A38}"/>
              </a:ext>
            </a:extLst>
          </p:cNvPr>
          <p:cNvSpPr>
            <a:spLocks noGrp="1"/>
          </p:cNvSpPr>
          <p:nvPr>
            <p:ph type="sldNum" sz="quarter" idx="12"/>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14178095-4BCE-40F4-AA66-CCF2ECE3843F}" type="slidenum">
              <a:rPr lang="en-US" altLang="en-US">
                <a:solidFill>
                  <a:srgbClr val="898989"/>
                </a:solidFill>
                <a:latin typeface="Calibri" panose="020F0502020204030204" pitchFamily="34" charset="0"/>
              </a:rPr>
              <a:pPr eaLnBrk="1" hangingPunct="1"/>
              <a:t>70</a:t>
            </a:fld>
            <a:endParaRPr lang="en-US" altLang="en-US">
              <a:solidFill>
                <a:srgbClr val="898989"/>
              </a:solidFill>
              <a:latin typeface="Calibri" panose="020F0502020204030204" pitchFamily="34" charset="0"/>
            </a:endParaRPr>
          </a:p>
        </p:txBody>
      </p:sp>
      <p:sp>
        <p:nvSpPr>
          <p:cNvPr id="6" name="Footer Placeholder 5">
            <a:extLst>
              <a:ext uri="{FF2B5EF4-FFF2-40B4-BE49-F238E27FC236}">
                <a16:creationId xmlns:a16="http://schemas.microsoft.com/office/drawing/2014/main" id="{F3FEECF3-9C06-F744-7A6E-DE6EB39CF591}"/>
              </a:ext>
            </a:extLst>
          </p:cNvPr>
          <p:cNvSpPr>
            <a:spLocks noGrp="1"/>
          </p:cNvSpPr>
          <p:nvPr>
            <p:ph type="ftr" sz="quarter" idx="11"/>
          </p:nvPr>
        </p:nvSpPr>
        <p:spPr/>
        <p:txBody>
          <a:bodyPr/>
          <a:lstStyle/>
          <a:p>
            <a:pPr>
              <a:defRPr/>
            </a:pPr>
            <a:r>
              <a:rPr lang="en-US"/>
              <a:t>Chapter 3 Agile software development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16374" y="0"/>
            <a:ext cx="8596668" cy="1320800"/>
          </a:xfrm>
          <a:noFill/>
        </p:spPr>
        <p:txBody>
          <a:bodyPr vert="horz" wrap="square" lIns="90840" tIns="44623" rIns="90840" bIns="44623" numCol="1" anchor="b" anchorCtr="0" compatLnSpc="1">
            <a:prstTxWarp prst="textNoShape">
              <a:avLst/>
            </a:prstTxWarp>
          </a:bodyPr>
          <a:lstStyle/>
          <a:p>
            <a:r>
              <a:rPr lang="en-GB" altLang="en-US" sz="3600"/>
              <a:t>Story card for document downloading</a:t>
            </a:r>
            <a:endParaRPr lang="en-GB" altLang="en-US"/>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00" y="1833881"/>
            <a:ext cx="7401560" cy="4638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215243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193926" y="306389"/>
            <a:ext cx="8093075" cy="917575"/>
          </a:xfrm>
          <a:noFill/>
        </p:spPr>
        <p:txBody>
          <a:bodyPr vert="horz" wrap="square" lIns="90840" tIns="44623" rIns="90840" bIns="44623" numCol="1" anchor="b" anchorCtr="0" compatLnSpc="1">
            <a:prstTxWarp prst="textNoShape">
              <a:avLst/>
            </a:prstTxWarp>
          </a:bodyPr>
          <a:lstStyle/>
          <a:p>
            <a:r>
              <a:rPr lang="en-GB" altLang="en-US" sz="3600"/>
              <a:t>Task cards for document downloading</a:t>
            </a:r>
            <a:endParaRPr lang="en-GB" altLang="en-US"/>
          </a:p>
        </p:txBody>
      </p:sp>
      <p:sp>
        <p:nvSpPr>
          <p:cNvPr id="25603" name="Rectangle 3"/>
          <p:cNvSpPr>
            <a:spLocks noChangeArrowheads="1"/>
          </p:cNvSpPr>
          <p:nvPr/>
        </p:nvSpPr>
        <p:spPr bwMode="auto">
          <a:xfrm>
            <a:off x="1905000" y="1676400"/>
            <a:ext cx="8458200" cy="4648200"/>
          </a:xfrm>
          <a:prstGeom prst="rect">
            <a:avLst/>
          </a:prstGeom>
          <a:solidFill>
            <a:srgbClr val="CC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pPr>
            <a:endParaRPr lang="en-IN" altLang="en-US">
              <a:solidFill>
                <a:srgbClr val="FFFFFF"/>
              </a:solidFill>
            </a:endParaRPr>
          </a:p>
        </p:txBody>
      </p:sp>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05001"/>
            <a:ext cx="6324600" cy="401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37568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a:t>Test case description</a:t>
            </a:r>
          </a:p>
        </p:txBody>
      </p:sp>
      <p:sp>
        <p:nvSpPr>
          <p:cNvPr id="27651" name="Rectangle 3"/>
          <p:cNvSpPr>
            <a:spLocks noChangeArrowheads="1"/>
          </p:cNvSpPr>
          <p:nvPr/>
        </p:nvSpPr>
        <p:spPr bwMode="auto">
          <a:xfrm>
            <a:off x="1905000" y="1524000"/>
            <a:ext cx="8458200" cy="4876800"/>
          </a:xfrm>
          <a:prstGeom prst="rect">
            <a:avLst/>
          </a:prstGeom>
          <a:solidFill>
            <a:srgbClr val="CC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eaLnBrk="0" fontAlgn="base" hangingPunct="0">
              <a:spcBef>
                <a:spcPct val="0"/>
              </a:spcBef>
              <a:spcAft>
                <a:spcPct val="0"/>
              </a:spcAft>
            </a:pPr>
            <a:endParaRPr lang="en-IN" altLang="en-US">
              <a:solidFill>
                <a:srgbClr val="FFFFFF"/>
              </a:solidFill>
            </a:endParaRPr>
          </a:p>
        </p:txBody>
      </p:sp>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905000"/>
            <a:ext cx="7353300" cy="4320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5647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56492"/>
            <a:ext cx="8596668" cy="1320800"/>
          </a:xfrm>
        </p:spPr>
        <p:txBody>
          <a:bodyPr>
            <a:normAutofit/>
          </a:bodyPr>
          <a:lstStyle/>
          <a:p>
            <a:pPr algn="ctr"/>
            <a:r>
              <a:rPr lang="en-US" sz="4400" dirty="0"/>
              <a:t>Assignment -1</a:t>
            </a:r>
            <a:endParaRPr lang="en-IN" sz="4400" dirty="0"/>
          </a:p>
        </p:txBody>
      </p:sp>
      <p:sp>
        <p:nvSpPr>
          <p:cNvPr id="3" name="Content Placeholder 2"/>
          <p:cNvSpPr>
            <a:spLocks noGrp="1"/>
          </p:cNvSpPr>
          <p:nvPr>
            <p:ph idx="1"/>
          </p:nvPr>
        </p:nvSpPr>
        <p:spPr>
          <a:xfrm>
            <a:off x="1392437" y="2160589"/>
            <a:ext cx="8596668" cy="3880773"/>
          </a:xfrm>
        </p:spPr>
        <p:txBody>
          <a:bodyPr>
            <a:normAutofit/>
          </a:bodyPr>
          <a:lstStyle/>
          <a:p>
            <a:pPr marL="0" indent="0">
              <a:buNone/>
            </a:pPr>
            <a:r>
              <a:rPr lang="en-IN" sz="5400" b="1" dirty="0">
                <a:solidFill>
                  <a:srgbClr val="C01AA0"/>
                </a:solidFill>
              </a:rPr>
              <a:t>Why Is XP Controversial?</a:t>
            </a:r>
          </a:p>
          <a:p>
            <a:pPr marL="0" indent="0">
              <a:buNone/>
            </a:pPr>
            <a:endParaRPr lang="en-IN" sz="5400" dirty="0"/>
          </a:p>
        </p:txBody>
      </p:sp>
    </p:spTree>
    <p:extLst>
      <p:ext uri="{BB962C8B-B14F-4D97-AF65-F5344CB8AC3E}">
        <p14:creationId xmlns:p14="http://schemas.microsoft.com/office/powerpoint/2010/main" val="1035059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XP is controversial?</a:t>
            </a:r>
            <a:endParaRPr lang="en-IN" dirty="0"/>
          </a:p>
        </p:txBody>
      </p:sp>
      <p:sp>
        <p:nvSpPr>
          <p:cNvPr id="3" name="Content Placeholder 2"/>
          <p:cNvSpPr>
            <a:spLocks noGrp="1"/>
          </p:cNvSpPr>
          <p:nvPr>
            <p:ph idx="1"/>
          </p:nvPr>
        </p:nvSpPr>
        <p:spPr>
          <a:xfrm>
            <a:off x="444137" y="1676401"/>
            <a:ext cx="11586753" cy="4130675"/>
          </a:xfrm>
        </p:spPr>
        <p:txBody>
          <a:bodyPr/>
          <a:lstStyle/>
          <a:p>
            <a:r>
              <a:rPr lang="en-US" dirty="0"/>
              <a:t>XP is/are…</a:t>
            </a:r>
          </a:p>
          <a:p>
            <a:pPr marL="0" indent="0">
              <a:buNone/>
            </a:pPr>
            <a:r>
              <a:rPr lang="en-US" dirty="0"/>
              <a:t>	- a hackers paradise or the very least encourages</a:t>
            </a:r>
          </a:p>
          <a:p>
            <a:pPr marL="0" indent="0">
              <a:buNone/>
            </a:pPr>
            <a:r>
              <a:rPr lang="en-US" dirty="0"/>
              <a:t>	- Programmers get to work in pairs!!!!!!!!!!</a:t>
            </a:r>
          </a:p>
          <a:p>
            <a:pPr marL="0" indent="0">
              <a:buNone/>
            </a:pPr>
            <a:r>
              <a:rPr lang="en-US" dirty="0"/>
              <a:t>	- doesn't force team members to specialize</a:t>
            </a:r>
          </a:p>
          <a:p>
            <a:pPr marL="0" indent="0">
              <a:buNone/>
            </a:pPr>
            <a:r>
              <a:rPr lang="en-US" dirty="0"/>
              <a:t>	- doesn’t conduct a up-front analysis and design of the system</a:t>
            </a:r>
          </a:p>
          <a:p>
            <a:pPr marL="0" indent="0">
              <a:buNone/>
            </a:pPr>
            <a:r>
              <a:rPr lang="en-US" dirty="0"/>
              <a:t>	</a:t>
            </a:r>
            <a:endParaRPr lang="en-IN" dirty="0"/>
          </a:p>
        </p:txBody>
      </p:sp>
    </p:spTree>
    <p:extLst>
      <p:ext uri="{BB962C8B-B14F-4D97-AF65-F5344CB8AC3E}">
        <p14:creationId xmlns:p14="http://schemas.microsoft.com/office/powerpoint/2010/main" val="3951621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A29AB8-4BC8-19BD-C7F5-933807B61686}"/>
              </a:ext>
            </a:extLst>
          </p:cNvPr>
          <p:cNvSpPr txBox="1"/>
          <p:nvPr/>
        </p:nvSpPr>
        <p:spPr>
          <a:xfrm>
            <a:off x="2566146" y="940751"/>
            <a:ext cx="6100482" cy="769441"/>
          </a:xfrm>
          <a:prstGeom prst="rect">
            <a:avLst/>
          </a:prstGeom>
          <a:noFill/>
        </p:spPr>
        <p:txBody>
          <a:bodyPr wrap="square">
            <a:spAutoFit/>
          </a:bodyPr>
          <a:lstStyle/>
          <a:p>
            <a:pPr algn="ctr">
              <a:spcBef>
                <a:spcPct val="0"/>
              </a:spcBef>
            </a:pPr>
            <a:r>
              <a:rPr lang="en-US" sz="2200" b="1" spc="-150" dirty="0">
                <a:latin typeface="Arial" pitchFamily="34" charset="0"/>
                <a:ea typeface="+mj-ea"/>
                <a:cs typeface="Arial" pitchFamily="34" charset="0"/>
              </a:rPr>
              <a:t>Dynamic Systems Development Method </a:t>
            </a:r>
          </a:p>
          <a:p>
            <a:pPr algn="ctr">
              <a:spcBef>
                <a:spcPct val="0"/>
              </a:spcBef>
            </a:pPr>
            <a:r>
              <a:rPr lang="en-US" sz="2200" b="1" spc="-150" dirty="0">
                <a:latin typeface="Arial" pitchFamily="34" charset="0"/>
                <a:ea typeface="+mj-ea"/>
                <a:cs typeface="Arial" pitchFamily="34" charset="0"/>
              </a:rPr>
              <a:t>(DSDM)</a:t>
            </a:r>
          </a:p>
        </p:txBody>
      </p:sp>
      <p:sp>
        <p:nvSpPr>
          <p:cNvPr id="6" name="TextBox 5">
            <a:extLst>
              <a:ext uri="{FF2B5EF4-FFF2-40B4-BE49-F238E27FC236}">
                <a16:creationId xmlns:a16="http://schemas.microsoft.com/office/drawing/2014/main" id="{D3C051F8-F747-8B7B-C9F2-963D8D034054}"/>
              </a:ext>
            </a:extLst>
          </p:cNvPr>
          <p:cNvSpPr txBox="1"/>
          <p:nvPr/>
        </p:nvSpPr>
        <p:spPr>
          <a:xfrm>
            <a:off x="968188" y="1913005"/>
            <a:ext cx="8704729" cy="4247317"/>
          </a:xfrm>
          <a:prstGeom prst="rect">
            <a:avLst/>
          </a:prstGeom>
          <a:noFill/>
        </p:spPr>
        <p:txBody>
          <a:bodyPr wrap="square">
            <a:spAutoFit/>
          </a:bodyPr>
          <a:lstStyle/>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DSDM or The Dynamic Systems Development Method provides a framework  of controls and best practice for Rapid Application Development (RAD).</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It is particularly suitable for application development projects that need to develop  complex business solutions within tight timeframes.</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A worldwide consortium of systems developers initially designed (and indeed are still evolving) DSDM (now in Version 4.1). </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Their goal was to produce what at the time they referred to as a RAD methodology which has evolved into an Agile Method model that is time, quality and cost sensitive, producing deliverables quickly and accurately – rapid and right.</a:t>
            </a:r>
          </a:p>
          <a:p>
            <a:pPr marL="285750" indent="-285750" algn="just">
              <a:buFont typeface="Arial" panose="020B0604020202020204" pitchFamily="34" charset="0"/>
              <a:buChar char="•"/>
            </a:pPr>
            <a:endParaRPr lang="en-US"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srgbClr val="141314"/>
                </a:solidFill>
                <a:latin typeface="Times New Roman" panose="02020603050405020304" pitchFamily="18" charset="0"/>
                <a:cs typeface="Times New Roman" panose="02020603050405020304" pitchFamily="18" charset="0"/>
              </a:rPr>
              <a:t>Since its inception in 1995, more than 20,000 practitioners have been trained and  thousands of developers have used  DSDM successfully.</a:t>
            </a:r>
          </a:p>
        </p:txBody>
      </p:sp>
    </p:spTree>
    <p:extLst>
      <p:ext uri="{BB962C8B-B14F-4D97-AF65-F5344CB8AC3E}">
        <p14:creationId xmlns:p14="http://schemas.microsoft.com/office/powerpoint/2010/main" val="2011873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7894-6D81-3B5D-3D25-A6EE33D543F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E43BA190-3032-CA0F-028B-0A06797DB8B9}"/>
              </a:ext>
            </a:extLst>
          </p:cNvPr>
          <p:cNvPicPr>
            <a:picLocks noGrp="1" noChangeAspect="1"/>
          </p:cNvPicPr>
          <p:nvPr>
            <p:ph idx="1"/>
          </p:nvPr>
        </p:nvPicPr>
        <p:blipFill>
          <a:blip r:embed="rId2"/>
          <a:stretch>
            <a:fillRect/>
          </a:stretch>
        </p:blipFill>
        <p:spPr>
          <a:xfrm>
            <a:off x="677862" y="1069146"/>
            <a:ext cx="9704095" cy="5179254"/>
          </a:xfrm>
        </p:spPr>
      </p:pic>
    </p:spTree>
    <p:extLst>
      <p:ext uri="{BB962C8B-B14F-4D97-AF65-F5344CB8AC3E}">
        <p14:creationId xmlns:p14="http://schemas.microsoft.com/office/powerpoint/2010/main" val="189570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252B8-C93F-9464-F4CC-9142B373D11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84F394E-C7A0-7E09-6A8C-93C7546EB5D2}"/>
              </a:ext>
            </a:extLst>
          </p:cNvPr>
          <p:cNvPicPr>
            <a:picLocks noGrp="1" noChangeAspect="1"/>
          </p:cNvPicPr>
          <p:nvPr>
            <p:ph idx="1"/>
          </p:nvPr>
        </p:nvPicPr>
        <p:blipFill>
          <a:blip r:embed="rId2"/>
          <a:stretch>
            <a:fillRect/>
          </a:stretch>
        </p:blipFill>
        <p:spPr>
          <a:xfrm>
            <a:off x="1481253" y="1097280"/>
            <a:ext cx="8703756" cy="4944745"/>
          </a:xfrm>
        </p:spPr>
      </p:pic>
    </p:spTree>
    <p:extLst>
      <p:ext uri="{BB962C8B-B14F-4D97-AF65-F5344CB8AC3E}">
        <p14:creationId xmlns:p14="http://schemas.microsoft.com/office/powerpoint/2010/main" val="1235517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4AB6DF-8059-FD5D-CC08-D7F0AFADF07C}"/>
              </a:ext>
            </a:extLst>
          </p:cNvPr>
          <p:cNvSpPr txBox="1"/>
          <p:nvPr/>
        </p:nvSpPr>
        <p:spPr>
          <a:xfrm>
            <a:off x="1944136" y="1123419"/>
            <a:ext cx="6672326" cy="461665"/>
          </a:xfrm>
          <a:prstGeom prst="rect">
            <a:avLst/>
          </a:prstGeom>
          <a:noFill/>
        </p:spPr>
        <p:txBody>
          <a:bodyPr wrap="square">
            <a:spAutoFit/>
          </a:bodyPr>
          <a:lstStyle/>
          <a:p>
            <a:pPr algn="ctr"/>
            <a:r>
              <a:rPr lang="en-US" sz="2400" b="1" spc="-150" dirty="0">
                <a:latin typeface="Arial" pitchFamily="34" charset="0"/>
                <a:ea typeface="+mj-ea"/>
                <a:cs typeface="Arial" pitchFamily="34" charset="0"/>
              </a:rPr>
              <a:t>DSDM is based on nine overriding principles</a:t>
            </a:r>
          </a:p>
        </p:txBody>
      </p:sp>
      <p:sp>
        <p:nvSpPr>
          <p:cNvPr id="6" name="TextBox 5">
            <a:extLst>
              <a:ext uri="{FF2B5EF4-FFF2-40B4-BE49-F238E27FC236}">
                <a16:creationId xmlns:a16="http://schemas.microsoft.com/office/drawing/2014/main" id="{3AFA5EB6-EA14-E646-96D7-55C7C1A2F5AC}"/>
              </a:ext>
            </a:extLst>
          </p:cNvPr>
          <p:cNvSpPr txBox="1"/>
          <p:nvPr/>
        </p:nvSpPr>
        <p:spPr>
          <a:xfrm>
            <a:off x="984739" y="2097918"/>
            <a:ext cx="9495002" cy="4154984"/>
          </a:xfrm>
          <a:prstGeom prst="rect">
            <a:avLst/>
          </a:prstGeom>
          <a:noFill/>
        </p:spPr>
        <p:txBody>
          <a:bodyPr wrap="square">
            <a:spAutoFit/>
          </a:bodyPr>
          <a:lstStyle/>
          <a:p>
            <a:pPr marL="342900" indent="-342900" algn="just">
              <a:buFont typeface="+mj-lt"/>
              <a:buAutoNum type="arabicPeriod"/>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Active user involvement is imperative.</a:t>
            </a:r>
          </a:p>
          <a:p>
            <a:pPr marL="342900" indent="-342900" algn="just">
              <a:buFont typeface="+mj-lt"/>
              <a:buAutoNum type="arabicPeriod"/>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The team must be empowered to make decisions.</a:t>
            </a:r>
          </a:p>
          <a:p>
            <a:pPr marL="342900" indent="-342900" algn="just">
              <a:buFont typeface="+mj-lt"/>
              <a:buAutoNum type="arabicPeriod"/>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The focus is on frequent delivery of products.</a:t>
            </a:r>
          </a:p>
          <a:p>
            <a:pPr marL="342900" indent="-342900" algn="just">
              <a:buFont typeface="+mj-lt"/>
              <a:buAutoNum type="arabicPeriod"/>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Fitness for business purpose is the essential criterion for acceptance of</a:t>
            </a:r>
            <a:r>
              <a:rPr lang="en-US" sz="2400" dirty="0">
                <a:solidFill>
                  <a:srgbClr val="141314"/>
                </a:solidFill>
                <a:latin typeface="Times New Roman" panose="02020603050405020304" pitchFamily="18" charset="0"/>
                <a:cs typeface="Times New Roman" panose="02020603050405020304" pitchFamily="18" charset="0"/>
              </a:rPr>
              <a:t> </a:t>
            </a:r>
            <a:r>
              <a:rPr lang="en-US" sz="2400" b="0" i="0" u="none" strike="noStrike" baseline="0" dirty="0">
                <a:solidFill>
                  <a:srgbClr val="141314"/>
                </a:solidFill>
                <a:latin typeface="Times New Roman" panose="02020603050405020304" pitchFamily="18" charset="0"/>
                <a:cs typeface="Times New Roman" panose="02020603050405020304" pitchFamily="18" charset="0"/>
              </a:rPr>
              <a:t>deliverables.</a:t>
            </a:r>
          </a:p>
          <a:p>
            <a:pPr marL="342900" indent="-342900" algn="just">
              <a:buFont typeface="+mj-lt"/>
              <a:buAutoNum type="arabicPeriod"/>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Iterative and incremental development is necessary to converge on an accurate</a:t>
            </a:r>
            <a:r>
              <a:rPr lang="en-US" sz="2400" b="0" i="0" u="none" strike="noStrike" dirty="0">
                <a:solidFill>
                  <a:srgbClr val="141314"/>
                </a:solidFill>
                <a:latin typeface="Times New Roman" panose="02020603050405020304" pitchFamily="18" charset="0"/>
                <a:cs typeface="Times New Roman" panose="02020603050405020304" pitchFamily="18" charset="0"/>
              </a:rPr>
              <a:t> </a:t>
            </a:r>
            <a:r>
              <a:rPr lang="en-US" sz="2400" b="0" i="0" u="none" strike="noStrike" baseline="0" dirty="0">
                <a:solidFill>
                  <a:srgbClr val="141314"/>
                </a:solidFill>
                <a:latin typeface="Times New Roman" panose="02020603050405020304" pitchFamily="18" charset="0"/>
                <a:cs typeface="Times New Roman" panose="02020603050405020304" pitchFamily="18" charset="0"/>
              </a:rPr>
              <a:t>business solution.</a:t>
            </a:r>
          </a:p>
          <a:p>
            <a:pPr marL="342900" indent="-342900" algn="just">
              <a:buFont typeface="+mj-lt"/>
              <a:buAutoNum type="arabicPeriod"/>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All changes during development are reversible.</a:t>
            </a:r>
          </a:p>
          <a:p>
            <a:pPr marL="342900" indent="-342900" algn="just">
              <a:buFont typeface="+mj-lt"/>
              <a:buAutoNum type="arabicPeriod"/>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Requirements are base lined at a high level.</a:t>
            </a:r>
          </a:p>
          <a:p>
            <a:pPr marL="342900" indent="-342900" algn="just">
              <a:buFont typeface="+mj-lt"/>
              <a:buAutoNum type="arabicPeriod"/>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Testing is integrated throughout the life cycle.</a:t>
            </a:r>
          </a:p>
          <a:p>
            <a:pPr marL="342900" indent="-342900" algn="just">
              <a:buFont typeface="+mj-lt"/>
              <a:buAutoNum type="arabicPeriod"/>
            </a:pPr>
            <a:r>
              <a:rPr lang="en-US" sz="2400" b="0" i="0" u="none" strike="noStrike" baseline="0" dirty="0">
                <a:solidFill>
                  <a:srgbClr val="141314"/>
                </a:solidFill>
                <a:latin typeface="Times New Roman" panose="02020603050405020304" pitchFamily="18" charset="0"/>
                <a:cs typeface="Times New Roman" panose="02020603050405020304" pitchFamily="18" charset="0"/>
              </a:rPr>
              <a:t>Collaboration and cooperation between all stakeholders is essential.</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8135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F0E1-2D51-1A08-24C8-35C091765CBE}"/>
              </a:ext>
            </a:extLst>
          </p:cNvPr>
          <p:cNvSpPr>
            <a:spLocks noGrp="1"/>
          </p:cNvSpPr>
          <p:nvPr>
            <p:ph type="title"/>
          </p:nvPr>
        </p:nvSpPr>
        <p:spPr/>
        <p:txBody>
          <a:bodyPr/>
          <a:lstStyle/>
          <a:p>
            <a:r>
              <a:rPr lang="en-US" dirty="0"/>
              <a:t>UNIT-5</a:t>
            </a:r>
            <a:endParaRPr lang="en-IN" dirty="0"/>
          </a:p>
        </p:txBody>
      </p:sp>
      <p:sp>
        <p:nvSpPr>
          <p:cNvPr id="3" name="Content Placeholder 2">
            <a:extLst>
              <a:ext uri="{FF2B5EF4-FFF2-40B4-BE49-F238E27FC236}">
                <a16:creationId xmlns:a16="http://schemas.microsoft.com/office/drawing/2014/main" id="{DCA7400E-5B22-A6E1-B572-92B9416409B0}"/>
              </a:ext>
            </a:extLst>
          </p:cNvPr>
          <p:cNvSpPr>
            <a:spLocks noGrp="1"/>
          </p:cNvSpPr>
          <p:nvPr>
            <p:ph idx="1"/>
          </p:nvPr>
        </p:nvSpPr>
        <p:spPr/>
        <p:txBody>
          <a:bodyPr>
            <a:normAutofit fontScale="92500" lnSpcReduction="20000"/>
          </a:bodyPr>
          <a:lstStyle/>
          <a:p>
            <a:r>
              <a:rPr lang="en-US" sz="1800" b="1" i="0" u="none" strike="noStrike" baseline="0" dirty="0">
                <a:solidFill>
                  <a:srgbClr val="000000"/>
                </a:solidFill>
                <a:latin typeface="Calibri" panose="020F0502020204030204" pitchFamily="34" charset="0"/>
              </a:rPr>
              <a:t>Module V: Feature-Driven Development: Number of hours (LTP) 8 0 2 Feature-Driven Development: </a:t>
            </a:r>
            <a:r>
              <a:rPr lang="en-US" sz="1800" b="0" i="0" u="none" strike="noStrike" baseline="0" dirty="0">
                <a:solidFill>
                  <a:srgbClr val="000000"/>
                </a:solidFill>
                <a:latin typeface="Calibri" panose="020F0502020204030204" pitchFamily="34" charset="0"/>
              </a:rPr>
              <a:t>Introduction, incremental software development, Regaining Control, motivation behind FDD, planning an iterative project, architecture centric, FDD and XP. </a:t>
            </a:r>
          </a:p>
          <a:p>
            <a:r>
              <a:rPr lang="en-US" sz="1800" b="0" i="0" u="none" strike="noStrike" baseline="0" dirty="0">
                <a:solidFill>
                  <a:srgbClr val="000000"/>
                </a:solidFill>
                <a:latin typeface="Calibri" panose="020F0502020204030204" pitchFamily="34" charset="0"/>
              </a:rPr>
              <a:t>Test Driven Development: Unit Tests, Integration Tests, End-to-End Tests, Customer Tests. </a:t>
            </a:r>
          </a:p>
          <a:p>
            <a:r>
              <a:rPr lang="en-IN" sz="1800" b="1" i="0" u="none" strike="noStrike" baseline="0" dirty="0">
                <a:solidFill>
                  <a:srgbClr val="000000"/>
                </a:solidFill>
                <a:latin typeface="Calibri" panose="020F0502020204030204" pitchFamily="34" charset="0"/>
              </a:rPr>
              <a:t>Release Management: </a:t>
            </a:r>
            <a:r>
              <a:rPr lang="en-IN" sz="1800" b="0" i="0" u="none" strike="noStrike" baseline="0" dirty="0">
                <a:solidFill>
                  <a:srgbClr val="000000"/>
                </a:solidFill>
                <a:latin typeface="Calibri" panose="020F0502020204030204" pitchFamily="34" charset="0"/>
              </a:rPr>
              <a:t>Version Control, Continuous Integration. </a:t>
            </a:r>
          </a:p>
          <a:p>
            <a:r>
              <a:rPr lang="en-IN" sz="1800" b="1" i="0" u="none" strike="noStrike" baseline="0" dirty="0">
                <a:solidFill>
                  <a:srgbClr val="000000"/>
                </a:solidFill>
                <a:latin typeface="Calibri" panose="020F0502020204030204" pitchFamily="34" charset="0"/>
              </a:rPr>
              <a:t>Learning Outcomes: </a:t>
            </a:r>
            <a:endParaRPr lang="en-IN"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After completion of this unit, the student will be able to: </a:t>
            </a:r>
          </a:p>
          <a:p>
            <a:r>
              <a:rPr lang="en-US" sz="1800" b="0" i="0" u="none" strike="noStrike" baseline="0" dirty="0">
                <a:solidFill>
                  <a:srgbClr val="000000"/>
                </a:solidFill>
                <a:latin typeface="Calibri" panose="020F0502020204030204" pitchFamily="34" charset="0"/>
              </a:rPr>
              <a:t>1. Define Feature-Driven Development(L1) </a:t>
            </a:r>
          </a:p>
          <a:p>
            <a:r>
              <a:rPr lang="en-US" sz="1800" b="0" i="0" u="none" strike="noStrike" baseline="0" dirty="0">
                <a:solidFill>
                  <a:srgbClr val="000000"/>
                </a:solidFill>
                <a:latin typeface="Calibri" panose="020F0502020204030204" pitchFamily="34" charset="0"/>
              </a:rPr>
              <a:t>2. Demonstrate incremental software development(L2) </a:t>
            </a:r>
          </a:p>
          <a:p>
            <a:r>
              <a:rPr lang="en-US" sz="1800" b="0" i="0" u="none" strike="noStrike" baseline="0" dirty="0">
                <a:solidFill>
                  <a:srgbClr val="000000"/>
                </a:solidFill>
                <a:latin typeface="Calibri" panose="020F0502020204030204" pitchFamily="34" charset="0"/>
              </a:rPr>
              <a:t>3. Apply regaining control techniques(L3) </a:t>
            </a:r>
          </a:p>
          <a:p>
            <a:r>
              <a:rPr lang="en-US" sz="1800" b="0" i="0" u="none" strike="noStrike" baseline="0" dirty="0">
                <a:solidFill>
                  <a:srgbClr val="000000"/>
                </a:solidFill>
                <a:latin typeface="Calibri" panose="020F0502020204030204" pitchFamily="34" charset="0"/>
              </a:rPr>
              <a:t>4. Develop application using TDD (L4) </a:t>
            </a:r>
          </a:p>
          <a:p>
            <a:r>
              <a:rPr lang="en-US" sz="1800" b="0" i="0" u="none" strike="noStrike" baseline="0" dirty="0">
                <a:solidFill>
                  <a:srgbClr val="000000"/>
                </a:solidFill>
                <a:latin typeface="Calibri" panose="020F0502020204030204" pitchFamily="34" charset="0"/>
              </a:rPr>
              <a:t>5. Understand Versions, Version control and Integration of Application. (L1) </a:t>
            </a:r>
          </a:p>
          <a:p>
            <a:endParaRPr lang="en-IN" dirty="0"/>
          </a:p>
        </p:txBody>
      </p:sp>
    </p:spTree>
    <p:extLst>
      <p:ext uri="{BB962C8B-B14F-4D97-AF65-F5344CB8AC3E}">
        <p14:creationId xmlns:p14="http://schemas.microsoft.com/office/powerpoint/2010/main" val="11106564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4AB6DF-8059-FD5D-CC08-D7F0AFADF07C}"/>
              </a:ext>
            </a:extLst>
          </p:cNvPr>
          <p:cNvSpPr txBox="1"/>
          <p:nvPr/>
        </p:nvSpPr>
        <p:spPr>
          <a:xfrm>
            <a:off x="1217305" y="1302824"/>
            <a:ext cx="6100482" cy="430887"/>
          </a:xfrm>
          <a:prstGeom prst="rect">
            <a:avLst/>
          </a:prstGeom>
          <a:noFill/>
        </p:spPr>
        <p:txBody>
          <a:bodyPr wrap="square">
            <a:spAutoFit/>
          </a:bodyPr>
          <a:lstStyle/>
          <a:p>
            <a:r>
              <a:rPr lang="en-US" sz="2200" b="1" u="sng" spc="-150" dirty="0">
                <a:latin typeface="Arial" pitchFamily="34" charset="0"/>
                <a:ea typeface="+mj-ea"/>
                <a:cs typeface="Arial" pitchFamily="34" charset="0"/>
              </a:rPr>
              <a:t>DSDM lifecycle:</a:t>
            </a:r>
          </a:p>
        </p:txBody>
      </p:sp>
      <p:sp>
        <p:nvSpPr>
          <p:cNvPr id="8" name="TextBox 7">
            <a:extLst>
              <a:ext uri="{FF2B5EF4-FFF2-40B4-BE49-F238E27FC236}">
                <a16:creationId xmlns:a16="http://schemas.microsoft.com/office/drawing/2014/main" id="{1A8F6435-B34D-1571-03F0-960C15F63C1D}"/>
              </a:ext>
            </a:extLst>
          </p:cNvPr>
          <p:cNvSpPr txBox="1"/>
          <p:nvPr/>
        </p:nvSpPr>
        <p:spPr>
          <a:xfrm>
            <a:off x="6418278" y="2030415"/>
            <a:ext cx="4284891" cy="3693319"/>
          </a:xfrm>
          <a:prstGeom prst="rect">
            <a:avLst/>
          </a:prstGeom>
          <a:noFill/>
        </p:spPr>
        <p:txBody>
          <a:bodyPr wrap="square">
            <a:spAutoFit/>
          </a:bodyPr>
          <a:lstStyle/>
          <a:p>
            <a:pPr marL="342900" indent="-342900" algn="l">
              <a:buFont typeface="+mj-lt"/>
              <a:buAutoNum type="arabicPeriod"/>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Pre-Project Phase</a:t>
            </a:r>
          </a:p>
          <a:p>
            <a:pPr marL="342900" indent="-342900" algn="l">
              <a:buFont typeface="+mj-lt"/>
              <a:buAutoNum type="arabicPeriod"/>
            </a:pPr>
            <a:endParaRPr lang="en-US" dirty="0">
              <a:solidFill>
                <a:srgbClr val="141314"/>
              </a:solidFill>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Feasibility Study</a:t>
            </a:r>
          </a:p>
          <a:p>
            <a:pPr marL="342900" indent="-342900" algn="l">
              <a:buFont typeface="+mj-lt"/>
              <a:buAutoNum type="arabicPeriod"/>
            </a:pPr>
            <a:endParaRPr lang="en-US" dirty="0">
              <a:solidFill>
                <a:srgbClr val="141314"/>
              </a:solidFill>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Business Case Study</a:t>
            </a:r>
          </a:p>
          <a:p>
            <a:pPr marL="342900" indent="-342900" algn="l">
              <a:buFont typeface="+mj-lt"/>
              <a:buAutoNum type="arabicPeriod"/>
            </a:pPr>
            <a:endParaRPr lang="en-US" dirty="0">
              <a:solidFill>
                <a:srgbClr val="141314"/>
              </a:solidFill>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The Functional Model Iteration (FMI)</a:t>
            </a:r>
          </a:p>
          <a:p>
            <a:pPr marL="342900" indent="-342900" algn="l">
              <a:buFont typeface="+mj-lt"/>
              <a:buAutoNum type="arabicPeriod"/>
            </a:pPr>
            <a:endParaRPr lang="en-US" sz="1800" b="0" i="0" u="none" strike="noStrike" baseline="0" dirty="0">
              <a:solidFill>
                <a:srgbClr val="141314"/>
              </a:solidFill>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dirty="0">
                <a:solidFill>
                  <a:srgbClr val="141314"/>
                </a:solidFill>
                <a:latin typeface="Times New Roman" panose="02020603050405020304" pitchFamily="18" charset="0"/>
                <a:cs typeface="Times New Roman" panose="02020603050405020304" pitchFamily="18" charset="0"/>
              </a:rPr>
              <a:t>T</a:t>
            </a:r>
            <a:r>
              <a:rPr lang="en-US" sz="1800" b="0" i="0" u="none" strike="noStrike" baseline="0" dirty="0">
                <a:solidFill>
                  <a:srgbClr val="141314"/>
                </a:solidFill>
                <a:latin typeface="Times New Roman" panose="02020603050405020304" pitchFamily="18" charset="0"/>
                <a:cs typeface="Times New Roman" panose="02020603050405020304" pitchFamily="18" charset="0"/>
              </a:rPr>
              <a:t>he Design and Build Iteration (DBI)</a:t>
            </a:r>
          </a:p>
          <a:p>
            <a:pPr marL="342900" indent="-342900" algn="l">
              <a:buFont typeface="+mj-lt"/>
              <a:buAutoNum type="arabicPeriod"/>
            </a:pPr>
            <a:endParaRPr lang="en-US" dirty="0">
              <a:solidFill>
                <a:srgbClr val="141314"/>
              </a:solidFill>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 The Implementation Phase</a:t>
            </a:r>
          </a:p>
          <a:p>
            <a:pPr marL="342900" indent="-342900" algn="l">
              <a:buFont typeface="+mj-lt"/>
              <a:buAutoNum type="arabicPeriod"/>
            </a:pPr>
            <a:endParaRPr lang="en-US" dirty="0">
              <a:solidFill>
                <a:srgbClr val="141314"/>
              </a:solidFill>
              <a:latin typeface="Times New Roman" panose="02020603050405020304" pitchFamily="18" charset="0"/>
              <a:cs typeface="Times New Roman" panose="02020603050405020304" pitchFamily="18" charset="0"/>
            </a:endParaRPr>
          </a:p>
          <a:p>
            <a:pPr marL="342900" indent="-342900" algn="l">
              <a:buFont typeface="+mj-lt"/>
              <a:buAutoNum type="arabicPeriod"/>
            </a:pPr>
            <a:r>
              <a:rPr lang="en-US" sz="1800" b="0" i="0" u="none" strike="noStrike" baseline="0" dirty="0">
                <a:solidFill>
                  <a:srgbClr val="141314"/>
                </a:solidFill>
                <a:latin typeface="Times New Roman" panose="02020603050405020304" pitchFamily="18" charset="0"/>
                <a:cs typeface="Times New Roman" panose="02020603050405020304" pitchFamily="18" charset="0"/>
              </a:rPr>
              <a:t> The Post-Project Phase</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E739BA1-191C-7F7F-402D-2E69942EFC6F}"/>
              </a:ext>
            </a:extLst>
          </p:cNvPr>
          <p:cNvPicPr>
            <a:picLocks noChangeAspect="1"/>
          </p:cNvPicPr>
          <p:nvPr/>
        </p:nvPicPr>
        <p:blipFill>
          <a:blip r:embed="rId3"/>
          <a:stretch>
            <a:fillRect/>
          </a:stretch>
        </p:blipFill>
        <p:spPr>
          <a:xfrm>
            <a:off x="560429" y="2030415"/>
            <a:ext cx="5846125" cy="3885312"/>
          </a:xfrm>
          <a:prstGeom prst="rect">
            <a:avLst/>
          </a:prstGeom>
        </p:spPr>
      </p:pic>
      <p:sp>
        <p:nvSpPr>
          <p:cNvPr id="2" name="TextBox 1"/>
          <p:cNvSpPr txBox="1"/>
          <p:nvPr/>
        </p:nvSpPr>
        <p:spPr>
          <a:xfrm>
            <a:off x="2239108" y="6248401"/>
            <a:ext cx="2531462" cy="369332"/>
          </a:xfrm>
          <a:prstGeom prst="rect">
            <a:avLst/>
          </a:prstGeom>
          <a:noFill/>
        </p:spPr>
        <p:txBody>
          <a:bodyPr wrap="none" rtlCol="0">
            <a:spAutoFit/>
          </a:bodyPr>
          <a:lstStyle/>
          <a:p>
            <a:r>
              <a:rPr lang="en-US" dirty="0">
                <a:solidFill>
                  <a:srgbClr val="141314"/>
                </a:solidFill>
                <a:latin typeface="Myriad-Roman"/>
              </a:rPr>
              <a:t>Figure: DSDM lifecycle</a:t>
            </a:r>
            <a:endParaRPr lang="en-IN" dirty="0"/>
          </a:p>
        </p:txBody>
      </p:sp>
    </p:spTree>
    <p:extLst>
      <p:ext uri="{BB962C8B-B14F-4D97-AF65-F5344CB8AC3E}">
        <p14:creationId xmlns:p14="http://schemas.microsoft.com/office/powerpoint/2010/main" val="32359946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078522" y="2118076"/>
            <a:ext cx="8335109" cy="1477328"/>
          </a:xfrm>
          <a:prstGeom prst="rect">
            <a:avLst/>
          </a:prstGeom>
        </p:spPr>
        <p:txBody>
          <a:bodyPr wrap="square">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first three phases are done sequentially in order. </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These phases set the ground rules for the rest of development process allowing users and teams to understand the world within which the application must execute as well as what will be expected of the end product.</a:t>
            </a:r>
          </a:p>
          <a:p>
            <a:pPr algn="just"/>
            <a:endParaRPr lang="en-IN"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677334" y="621323"/>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600" b="1" spc="-150" dirty="0">
                <a:latin typeface="Times New Roman" panose="02020603050405020304" pitchFamily="18" charset="0"/>
                <a:cs typeface="Times New Roman" panose="02020603050405020304" pitchFamily="18" charset="0"/>
              </a:rPr>
              <a:t>DSDM lifecycle (Contd.,)</a:t>
            </a:r>
          </a:p>
        </p:txBody>
      </p:sp>
      <p:sp>
        <p:nvSpPr>
          <p:cNvPr id="6" name="Title 1"/>
          <p:cNvSpPr txBox="1">
            <a:spLocks/>
          </p:cNvSpPr>
          <p:nvPr/>
        </p:nvSpPr>
        <p:spPr>
          <a:xfrm>
            <a:off x="677334" y="3466449"/>
            <a:ext cx="8596668" cy="70305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IN" sz="3600" b="1" i="1" dirty="0">
                <a:latin typeface="Times New Roman" panose="02020603050405020304" pitchFamily="18" charset="0"/>
                <a:cs typeface="Times New Roman" panose="02020603050405020304" pitchFamily="18" charset="0"/>
              </a:rPr>
              <a:t>The Feasibility Study phase</a:t>
            </a:r>
            <a:endParaRPr lang="en-US" sz="3600" b="1" spc="-15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96461" y="4431315"/>
            <a:ext cx="8569571" cy="1754326"/>
          </a:xfrm>
          <a:prstGeom prst="rect">
            <a:avLst/>
          </a:prstGeom>
          <a:noFill/>
        </p:spPr>
        <p:txBody>
          <a:bodyPr wrap="square" rtlCol="0">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Feasibility Study phase is expected only to last a few weeks. </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output of this phase is a “feasibility report” that assesses whether or not to use DSDM for the particular project. It should also consider issues surrounding the people and organisations involved, and define the general scope of the project and its objectives. </a:t>
            </a: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This phase should also produce an outline plan for the development of the end product.</a:t>
            </a:r>
          </a:p>
        </p:txBody>
      </p:sp>
    </p:spTree>
    <p:extLst>
      <p:ext uri="{BB962C8B-B14F-4D97-AF65-F5344CB8AC3E}">
        <p14:creationId xmlns:p14="http://schemas.microsoft.com/office/powerpoint/2010/main" val="16922785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u="sng" dirty="0">
                <a:latin typeface="Times New Roman" panose="02020603050405020304" pitchFamily="18" charset="0"/>
                <a:cs typeface="Times New Roman" panose="02020603050405020304" pitchFamily="18" charset="0"/>
              </a:rPr>
              <a:t>The Business Study phase</a:t>
            </a:r>
            <a:endParaRPr lang="en-IN" dirty="0"/>
          </a:p>
        </p:txBody>
      </p:sp>
      <p:sp>
        <p:nvSpPr>
          <p:cNvPr id="3" name="Content Placeholder 2"/>
          <p:cNvSpPr>
            <a:spLocks noGrp="1"/>
          </p:cNvSpPr>
          <p:nvPr>
            <p:ph idx="1"/>
          </p:nvPr>
        </p:nvSpPr>
        <p:spPr/>
        <p:txBody>
          <a:bodyPr/>
          <a:lstStyle/>
          <a:p>
            <a:pPr marL="0" indent="0" algn="just">
              <a:buNone/>
            </a:pPr>
            <a:r>
              <a:rPr lang="en-IN" dirty="0">
                <a:latin typeface="Times New Roman" panose="02020603050405020304" pitchFamily="18" charset="0"/>
                <a:cs typeface="Times New Roman" panose="02020603050405020304" pitchFamily="18" charset="0"/>
              </a:rPr>
              <a:t>The Business Study phase of the project should have three outputs; these should be the Business Area Definition (BAD), the System Architecture Definition (SAD) and the Outline Prototyping plan.</a:t>
            </a:r>
          </a:p>
          <a:p>
            <a:pPr algn="just"/>
            <a:r>
              <a:rPr lang="en-IN" b="1" i="1" dirty="0">
                <a:latin typeface="Times New Roman" panose="02020603050405020304" pitchFamily="18" charset="0"/>
                <a:cs typeface="Times New Roman" panose="02020603050405020304" pitchFamily="18" charset="0"/>
              </a:rPr>
              <a:t>Business Area Definition</a:t>
            </a:r>
            <a:r>
              <a:rPr lang="en-IN" dirty="0">
                <a:latin typeface="Times New Roman" panose="02020603050405020304" pitchFamily="18" charset="0"/>
                <a:cs typeface="Times New Roman" panose="02020603050405020304" pitchFamily="18" charset="0"/>
              </a:rPr>
              <a:t>. Identifies the high-level requirements and provides a process description of the end product.</a:t>
            </a:r>
          </a:p>
          <a:p>
            <a:pPr algn="just"/>
            <a:r>
              <a:rPr lang="en-IN" dirty="0">
                <a:latin typeface="Times New Roman" panose="02020603050405020304" pitchFamily="18" charset="0"/>
                <a:cs typeface="Times New Roman" panose="02020603050405020304" pitchFamily="18" charset="0"/>
              </a:rPr>
              <a:t> </a:t>
            </a:r>
            <a:r>
              <a:rPr lang="en-IN" b="1" i="1" dirty="0">
                <a:latin typeface="Times New Roman" panose="02020603050405020304" pitchFamily="18" charset="0"/>
                <a:cs typeface="Times New Roman" panose="02020603050405020304" pitchFamily="18" charset="0"/>
              </a:rPr>
              <a:t>System Architecture Definition</a:t>
            </a:r>
            <a:r>
              <a:rPr lang="en-IN" dirty="0">
                <a:latin typeface="Times New Roman" panose="02020603050405020304" pitchFamily="18" charset="0"/>
                <a:cs typeface="Times New Roman" panose="02020603050405020304" pitchFamily="18" charset="0"/>
              </a:rPr>
              <a:t>. Sketches out the architecture of end system.</a:t>
            </a:r>
          </a:p>
          <a:p>
            <a:pPr marL="0" indent="0" algn="just">
              <a:buNone/>
            </a:pPr>
            <a:r>
              <a:rPr lang="en-IN" dirty="0">
                <a:latin typeface="Times New Roman" panose="02020603050405020304" pitchFamily="18" charset="0"/>
                <a:cs typeface="Times New Roman" panose="02020603050405020304" pitchFamily="18" charset="0"/>
              </a:rPr>
              <a:t>	Note that it is likely that this will evolve over the life of the project.</a:t>
            </a:r>
          </a:p>
          <a:p>
            <a:pPr algn="just"/>
            <a:r>
              <a:rPr lang="en-IN" dirty="0">
                <a:latin typeface="Times New Roman" panose="02020603050405020304" pitchFamily="18" charset="0"/>
                <a:cs typeface="Times New Roman" panose="02020603050405020304" pitchFamily="18" charset="0"/>
              </a:rPr>
              <a:t> </a:t>
            </a:r>
            <a:r>
              <a:rPr lang="en-IN" b="1" i="1" dirty="0">
                <a:latin typeface="Times New Roman" panose="02020603050405020304" pitchFamily="18" charset="0"/>
                <a:cs typeface="Times New Roman" panose="02020603050405020304" pitchFamily="18" charset="0"/>
              </a:rPr>
              <a:t>Outline Prototyping Plan</a:t>
            </a:r>
            <a:r>
              <a:rPr lang="en-IN" dirty="0">
                <a:latin typeface="Times New Roman" panose="02020603050405020304" pitchFamily="18" charset="0"/>
                <a:cs typeface="Times New Roman" panose="02020603050405020304" pitchFamily="18" charset="0"/>
              </a:rPr>
              <a:t>. This states the prototyping strategy to be adopted for the development of the end product.</a:t>
            </a:r>
          </a:p>
          <a:p>
            <a:pPr algn="just"/>
            <a:endParaRPr lang="en-IN" dirty="0"/>
          </a:p>
        </p:txBody>
      </p:sp>
    </p:spTree>
    <p:extLst>
      <p:ext uri="{BB962C8B-B14F-4D97-AF65-F5344CB8AC3E}">
        <p14:creationId xmlns:p14="http://schemas.microsoft.com/office/powerpoint/2010/main" val="40487547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888" y="2031632"/>
            <a:ext cx="8596668" cy="3880773"/>
          </a:xfrm>
        </p:spPr>
        <p:txBody>
          <a:bodyPr>
            <a:normAutofit/>
          </a:bodyPr>
          <a:lstStyle/>
          <a:p>
            <a:pPr marL="0" indent="0">
              <a:buNone/>
            </a:pPr>
            <a:r>
              <a:rPr lang="en-IN" dirty="0">
                <a:latin typeface="Times New Roman" panose="02020603050405020304" pitchFamily="18" charset="0"/>
                <a:cs typeface="Times New Roman" panose="02020603050405020304" pitchFamily="18" charset="0"/>
              </a:rPr>
              <a:t>The core phases of the DSDM are the FMI, the DBI (Design &amp; Build Iteration) and the Implementation Phase.</a:t>
            </a:r>
          </a:p>
          <a:p>
            <a:pPr marL="0" indent="0">
              <a:buNone/>
            </a:pPr>
            <a:r>
              <a:rPr lang="en-IN" b="1" i="1" u="sng" dirty="0">
                <a:latin typeface="Times New Roman" panose="02020603050405020304" pitchFamily="18" charset="0"/>
                <a:cs typeface="Times New Roman" panose="02020603050405020304" pitchFamily="18" charset="0"/>
              </a:rPr>
              <a:t>The FMI Phase involves:</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Analysis of the features to be designed and implemented.</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production of the Functional Model. This is the primary output of this phase. It may include prototype code as well as analysis models.</a:t>
            </a:r>
          </a:p>
          <a:p>
            <a:pPr>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Coding and prototyping. Prototypes may be used to help improve the analysis or understanding of the system. These prototypes may continue to evolve (particularly in the next phase) until the quality level achieved is high enough that they can be used in the delivered system.</a:t>
            </a:r>
          </a:p>
        </p:txBody>
      </p:sp>
      <p:sp>
        <p:nvSpPr>
          <p:cNvPr id="4" name="Title 1"/>
          <p:cNvSpPr>
            <a:spLocks noGrp="1"/>
          </p:cNvSpPr>
          <p:nvPr>
            <p:ph type="title"/>
          </p:nvPr>
        </p:nvSpPr>
        <p:spPr>
          <a:xfrm>
            <a:off x="677334" y="609600"/>
            <a:ext cx="8596668" cy="902677"/>
          </a:xfrm>
        </p:spPr>
        <p:txBody>
          <a:bodyPr>
            <a:normAutofit fontScale="90000"/>
          </a:bodyPr>
          <a:lstStyle/>
          <a:p>
            <a:pPr marL="0" indent="0"/>
            <a:r>
              <a:rPr lang="en-IN" b="1" i="1" u="sng" dirty="0">
                <a:latin typeface="Times New Roman" panose="02020603050405020304" pitchFamily="18" charset="0"/>
                <a:cs typeface="Times New Roman" panose="02020603050405020304" pitchFamily="18" charset="0"/>
              </a:rPr>
              <a:t>The FMI (Functional Model Iteration)Phase</a:t>
            </a:r>
          </a:p>
        </p:txBody>
      </p:sp>
    </p:spTree>
    <p:extLst>
      <p:ext uri="{BB962C8B-B14F-4D97-AF65-F5344CB8AC3E}">
        <p14:creationId xmlns:p14="http://schemas.microsoft.com/office/powerpoint/2010/main" val="2014969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879229"/>
            <a:ext cx="8596668" cy="867508"/>
          </a:xfrm>
        </p:spPr>
        <p:txBody>
          <a:bodyPr/>
          <a:lstStyle/>
          <a:p>
            <a:r>
              <a:rPr lang="en-IN" b="1" i="1" u="sng" dirty="0">
                <a:latin typeface="Times New Roman" panose="02020603050405020304" pitchFamily="18" charset="0"/>
                <a:cs typeface="Times New Roman" panose="02020603050405020304" pitchFamily="18" charset="0"/>
              </a:rPr>
              <a:t>The DBI Phase</a:t>
            </a:r>
          </a:p>
        </p:txBody>
      </p:sp>
      <p:sp>
        <p:nvSpPr>
          <p:cNvPr id="3" name="Content Placeholder 2"/>
          <p:cNvSpPr>
            <a:spLocks noGrp="1"/>
          </p:cNvSpPr>
          <p:nvPr>
            <p:ph idx="1"/>
          </p:nvPr>
        </p:nvSpPr>
        <p:spPr>
          <a:xfrm>
            <a:off x="677334" y="2160590"/>
            <a:ext cx="8466666" cy="2012826"/>
          </a:xfrm>
        </p:spPr>
        <p:txBody>
          <a:bodyPr/>
          <a:lstStyle/>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Designing and Building the features to be implemented during this phase. This involves reviewing the designs produced so far, the functional prototypes, as well as the creation of code to implement the required functionality.</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primary output of this state is the tested system. This system must meet all the requirements selected as essential in the particular iteration being implemented.</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13616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14398"/>
            <a:ext cx="8596668" cy="797171"/>
          </a:xfrm>
        </p:spPr>
        <p:txBody>
          <a:bodyPr/>
          <a:lstStyle/>
          <a:p>
            <a:r>
              <a:rPr lang="en-IN" b="1" i="1" u="sng" dirty="0"/>
              <a:t>The Implementation Phase</a:t>
            </a:r>
          </a:p>
        </p:txBody>
      </p:sp>
      <p:sp>
        <p:nvSpPr>
          <p:cNvPr id="3" name="Content Placeholder 2"/>
          <p:cNvSpPr>
            <a:spLocks noGrp="1"/>
          </p:cNvSpPr>
          <p:nvPr>
            <p:ph idx="1"/>
          </p:nvPr>
        </p:nvSpPr>
        <p:spPr>
          <a:xfrm>
            <a:off x="677333" y="2043359"/>
            <a:ext cx="8630789" cy="1801811"/>
          </a:xfrm>
        </p:spPr>
        <p:txBody>
          <a:bodyPr/>
          <a:lstStyle/>
          <a:p>
            <a:pPr algn="just"/>
            <a:r>
              <a:rPr lang="en-IN" dirty="0">
                <a:latin typeface="Times New Roman" panose="02020603050405020304" pitchFamily="18" charset="0"/>
                <a:cs typeface="Times New Roman" panose="02020603050405020304" pitchFamily="18" charset="0"/>
              </a:rPr>
              <a:t>The transfer of the completed system from the development environment to the production environment.</a:t>
            </a:r>
          </a:p>
          <a:p>
            <a:pPr algn="just"/>
            <a:r>
              <a:rPr lang="en-IN" dirty="0">
                <a:latin typeface="Times New Roman" panose="02020603050405020304" pitchFamily="18" charset="0"/>
                <a:cs typeface="Times New Roman" panose="02020603050405020304" pitchFamily="18" charset="0"/>
              </a:rPr>
              <a:t>The provision of other deliverables such as User training, the creation of the User Manual and the Project Review Report. If issues arise, then the project can be reiterated back to the appropriate phase.</a:t>
            </a:r>
          </a:p>
        </p:txBody>
      </p:sp>
      <p:sp>
        <p:nvSpPr>
          <p:cNvPr id="4" name="Title 1"/>
          <p:cNvSpPr txBox="1">
            <a:spLocks/>
          </p:cNvSpPr>
          <p:nvPr/>
        </p:nvSpPr>
        <p:spPr>
          <a:xfrm>
            <a:off x="524934" y="3927231"/>
            <a:ext cx="8596668" cy="6604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i="1" u="sng" dirty="0"/>
              <a:t>Post-Project Phase</a:t>
            </a:r>
          </a:p>
        </p:txBody>
      </p:sp>
      <p:sp>
        <p:nvSpPr>
          <p:cNvPr id="6" name="Content Placeholder 2"/>
          <p:cNvSpPr txBox="1">
            <a:spLocks/>
          </p:cNvSpPr>
          <p:nvPr/>
        </p:nvSpPr>
        <p:spPr>
          <a:xfrm>
            <a:off x="618717" y="4833451"/>
            <a:ext cx="8630789" cy="18018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IN" dirty="0">
                <a:latin typeface="Times New Roman" panose="02020603050405020304" pitchFamily="18" charset="0"/>
                <a:cs typeface="Times New Roman" panose="02020603050405020304" pitchFamily="18" charset="0"/>
              </a:rPr>
              <a:t>After the project has delivered the end product, the project team can be disbanded and the Post-Project activities initiated. This phase may cover such diverse activities as providing a help desk for users to ensure that the product operates effectively and checking that the expected business benefits have been achieved.</a:t>
            </a:r>
          </a:p>
        </p:txBody>
      </p:sp>
    </p:spTree>
    <p:extLst>
      <p:ext uri="{BB962C8B-B14F-4D97-AF65-F5344CB8AC3E}">
        <p14:creationId xmlns:p14="http://schemas.microsoft.com/office/powerpoint/2010/main" val="31542275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2503" y="1738558"/>
            <a:ext cx="8596668" cy="3880773"/>
          </a:xfrm>
        </p:spPr>
        <p:txBody>
          <a:bodyPr/>
          <a:lstStyle/>
          <a:p>
            <a:pPr algn="just"/>
            <a:r>
              <a:rPr lang="en-IN" dirty="0">
                <a:latin typeface="Times New Roman" panose="02020603050405020304" pitchFamily="18" charset="0"/>
                <a:cs typeface="Times New Roman" panose="02020603050405020304" pitchFamily="18" charset="0"/>
              </a:rPr>
              <a:t>Within the two main product creation phases (the FMI and DBI) the primary mechanism used for handling the uncertainty considered inherent in the development process is the </a:t>
            </a:r>
            <a:r>
              <a:rPr lang="en-IN" dirty="0" err="1">
                <a:latin typeface="Times New Roman" panose="02020603050405020304" pitchFamily="18" charset="0"/>
                <a:cs typeface="Times New Roman" panose="02020603050405020304" pitchFamily="18" charset="0"/>
              </a:rPr>
              <a:t>timebox</a:t>
            </a:r>
            <a:r>
              <a:rPr lang="en-IN" dirty="0">
                <a:latin typeface="Times New Roman" panose="02020603050405020304" pitchFamily="18" charset="0"/>
                <a:cs typeface="Times New Roman" panose="02020603050405020304" pitchFamily="18" charset="0"/>
              </a:rPr>
              <a:t>. </a:t>
            </a:r>
          </a:p>
          <a:p>
            <a:pPr algn="just"/>
            <a:r>
              <a:rPr lang="en-IN" dirty="0">
                <a:latin typeface="Times New Roman" panose="02020603050405020304" pitchFamily="18" charset="0"/>
                <a:cs typeface="Times New Roman" panose="02020603050405020304" pitchFamily="18" charset="0"/>
              </a:rPr>
              <a:t>In any project, there is a fixed completion date, which provides an overall </a:t>
            </a:r>
            <a:r>
              <a:rPr lang="en-IN" dirty="0" err="1">
                <a:latin typeface="Times New Roman" panose="02020603050405020304" pitchFamily="18" charset="0"/>
                <a:cs typeface="Times New Roman" panose="02020603050405020304" pitchFamily="18" charset="0"/>
              </a:rPr>
              <a:t>timebox</a:t>
            </a:r>
            <a:r>
              <a:rPr lang="en-IN" dirty="0">
                <a:latin typeface="Times New Roman" panose="02020603050405020304" pitchFamily="18" charset="0"/>
                <a:cs typeface="Times New Roman" panose="02020603050405020304" pitchFamily="18" charset="0"/>
              </a:rPr>
              <a:t> for the work to be carried out.</a:t>
            </a:r>
          </a:p>
          <a:p>
            <a:pPr algn="just"/>
            <a:r>
              <a:rPr lang="en-IN" dirty="0">
                <a:latin typeface="Times New Roman" panose="02020603050405020304" pitchFamily="18" charset="0"/>
                <a:cs typeface="Times New Roman" panose="02020603050405020304" pitchFamily="18" charset="0"/>
              </a:rPr>
              <a:t>DSDM refines the concept of </a:t>
            </a:r>
            <a:r>
              <a:rPr lang="en-IN" dirty="0" err="1">
                <a:latin typeface="Times New Roman" panose="02020603050405020304" pitchFamily="18" charset="0"/>
                <a:cs typeface="Times New Roman" panose="02020603050405020304" pitchFamily="18" charset="0"/>
              </a:rPr>
              <a:t>timeboxing</a:t>
            </a:r>
            <a:r>
              <a:rPr lang="en-IN" dirty="0">
                <a:latin typeface="Times New Roman" panose="02020603050405020304" pitchFamily="18" charset="0"/>
                <a:cs typeface="Times New Roman" panose="02020603050405020304" pitchFamily="18" charset="0"/>
              </a:rPr>
              <a:t> by nesting shorter </a:t>
            </a:r>
            <a:r>
              <a:rPr lang="en-IN" dirty="0" err="1">
                <a:latin typeface="Times New Roman" panose="02020603050405020304" pitchFamily="18" charset="0"/>
                <a:cs typeface="Times New Roman" panose="02020603050405020304" pitchFamily="18" charset="0"/>
              </a:rPr>
              <a:t>timeboxes</a:t>
            </a:r>
            <a:r>
              <a:rPr lang="en-IN" dirty="0">
                <a:latin typeface="Times New Roman" panose="02020603050405020304" pitchFamily="18" charset="0"/>
                <a:cs typeface="Times New Roman" panose="02020603050405020304" pitchFamily="18" charset="0"/>
              </a:rPr>
              <a:t> of 2–6 weeks within the overall time frame. Each </a:t>
            </a:r>
            <a:r>
              <a:rPr lang="en-IN" dirty="0" err="1">
                <a:latin typeface="Times New Roman" panose="02020603050405020304" pitchFamily="18" charset="0"/>
                <a:cs typeface="Times New Roman" panose="02020603050405020304" pitchFamily="18" charset="0"/>
              </a:rPr>
              <a:t>timebox</a:t>
            </a:r>
            <a:r>
              <a:rPr lang="en-IN" dirty="0">
                <a:latin typeface="Times New Roman" panose="02020603050405020304" pitchFamily="18" charset="0"/>
                <a:cs typeface="Times New Roman" panose="02020603050405020304" pitchFamily="18" charset="0"/>
              </a:rPr>
              <a:t> will typically pass through three phases.</a:t>
            </a:r>
          </a:p>
          <a:p>
            <a:pPr lvl="1" algn="just"/>
            <a:r>
              <a:rPr lang="en-IN" dirty="0">
                <a:latin typeface="Times New Roman" panose="02020603050405020304" pitchFamily="18" charset="0"/>
                <a:cs typeface="Times New Roman" panose="02020603050405020304" pitchFamily="18" charset="0"/>
              </a:rPr>
              <a:t>Investigation – a quick pass to see whether the team is taking the right direction.</a:t>
            </a:r>
          </a:p>
          <a:p>
            <a:pPr lvl="1" algn="just"/>
            <a:r>
              <a:rPr lang="en-IN" dirty="0">
                <a:latin typeface="Times New Roman" panose="02020603050405020304" pitchFamily="18" charset="0"/>
                <a:cs typeface="Times New Roman" panose="02020603050405020304" pitchFamily="18" charset="0"/>
              </a:rPr>
              <a:t>Refinement – to build on the comments resulting from the review at the end of investigation.</a:t>
            </a:r>
          </a:p>
          <a:p>
            <a:pPr lvl="1" algn="just"/>
            <a:r>
              <a:rPr lang="en-IN" dirty="0">
                <a:latin typeface="Times New Roman" panose="02020603050405020304" pitchFamily="18" charset="0"/>
                <a:cs typeface="Times New Roman" panose="02020603050405020304" pitchFamily="18" charset="0"/>
              </a:rPr>
              <a:t>Consolidation – the final part of the </a:t>
            </a:r>
            <a:r>
              <a:rPr lang="en-IN" dirty="0" err="1">
                <a:latin typeface="Times New Roman" panose="02020603050405020304" pitchFamily="18" charset="0"/>
                <a:cs typeface="Times New Roman" panose="02020603050405020304" pitchFamily="18" charset="0"/>
              </a:rPr>
              <a:t>timebox</a:t>
            </a:r>
            <a:r>
              <a:rPr lang="en-IN" dirty="0">
                <a:latin typeface="Times New Roman" panose="02020603050405020304" pitchFamily="18" charset="0"/>
                <a:cs typeface="Times New Roman" panose="02020603050405020304" pitchFamily="18" charset="0"/>
              </a:rPr>
              <a:t> to tie up any loose ends.</a:t>
            </a:r>
          </a:p>
        </p:txBody>
      </p:sp>
    </p:spTree>
    <p:extLst>
      <p:ext uri="{BB962C8B-B14F-4D97-AF65-F5344CB8AC3E}">
        <p14:creationId xmlns:p14="http://schemas.microsoft.com/office/powerpoint/2010/main" val="2615742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431C9C-FAA9-A9E8-B0BE-63665175BEA0}"/>
              </a:ext>
            </a:extLst>
          </p:cNvPr>
          <p:cNvSpPr txBox="1"/>
          <p:nvPr/>
        </p:nvSpPr>
        <p:spPr>
          <a:xfrm>
            <a:off x="820616" y="892515"/>
            <a:ext cx="6622676" cy="430887"/>
          </a:xfrm>
          <a:prstGeom prst="rect">
            <a:avLst/>
          </a:prstGeom>
          <a:noFill/>
        </p:spPr>
        <p:txBody>
          <a:bodyPr wrap="square">
            <a:spAutoFit/>
          </a:bodyPr>
          <a:lstStyle/>
          <a:p>
            <a:pPr algn="ctr"/>
            <a:r>
              <a:rPr lang="en-US" sz="2200" b="1" u="sng" spc="-150" dirty="0">
                <a:latin typeface="Arial" pitchFamily="34" charset="0"/>
                <a:ea typeface="+mj-ea"/>
                <a:cs typeface="Arial" pitchFamily="34" charset="0"/>
              </a:rPr>
              <a:t>SCRUM</a:t>
            </a:r>
          </a:p>
        </p:txBody>
      </p:sp>
      <p:sp>
        <p:nvSpPr>
          <p:cNvPr id="10" name="TextBox 9">
            <a:extLst>
              <a:ext uri="{FF2B5EF4-FFF2-40B4-BE49-F238E27FC236}">
                <a16:creationId xmlns:a16="http://schemas.microsoft.com/office/drawing/2014/main" id="{3734511C-C448-D55E-2444-82C11D39FD02}"/>
              </a:ext>
            </a:extLst>
          </p:cNvPr>
          <p:cNvSpPr txBox="1"/>
          <p:nvPr/>
        </p:nvSpPr>
        <p:spPr>
          <a:xfrm>
            <a:off x="914400" y="1733711"/>
            <a:ext cx="8311661" cy="4524315"/>
          </a:xfrm>
          <a:prstGeom prst="rect">
            <a:avLst/>
          </a:prstGeom>
          <a:noFill/>
        </p:spPr>
        <p:txBody>
          <a:bodyPr wrap="square">
            <a:spAutoFit/>
          </a:bodyPr>
          <a:lstStyle/>
          <a:p>
            <a:pPr marL="285750" indent="-285750" algn="just">
              <a:buFont typeface="Arial" panose="020B0604020202020204" pitchFamily="34" charset="0"/>
              <a:buChar char="•"/>
            </a:pPr>
            <a:r>
              <a:rPr lang="en-US" sz="2400" dirty="0">
                <a:solidFill>
                  <a:srgbClr val="141314"/>
                </a:solidFill>
                <a:latin typeface="Times New Roman" panose="02020603050405020304" pitchFamily="18" charset="0"/>
                <a:cs typeface="Times New Roman" panose="02020603050405020304" pitchFamily="18" charset="0"/>
              </a:rPr>
              <a:t>SCRUM(</a:t>
            </a:r>
            <a:r>
              <a:rPr lang="en-US" sz="2400" dirty="0" err="1">
                <a:solidFill>
                  <a:srgbClr val="141314"/>
                </a:solidFill>
                <a:latin typeface="Times New Roman" panose="02020603050405020304" pitchFamily="18" charset="0"/>
                <a:cs typeface="Times New Roman" panose="02020603050405020304" pitchFamily="18" charset="0"/>
              </a:rPr>
              <a:t>Schwaber</a:t>
            </a:r>
            <a:r>
              <a:rPr lang="en-US" sz="2400" dirty="0">
                <a:solidFill>
                  <a:srgbClr val="141314"/>
                </a:solidFill>
                <a:latin typeface="Times New Roman" panose="02020603050405020304" pitchFamily="18" charset="0"/>
                <a:cs typeface="Times New Roman" panose="02020603050405020304" pitchFamily="18" charset="0"/>
              </a:rPr>
              <a:t> and Beedle, 2001) aims to manage and control the production of software using iterative, incremental and lightweight processes (that is less intrusive processes). </a:t>
            </a:r>
          </a:p>
          <a:p>
            <a:pPr marL="285750" indent="-285750" algn="just">
              <a:buFont typeface="Arial" panose="020B0604020202020204" pitchFamily="34" charset="0"/>
              <a:buChar char="•"/>
            </a:pPr>
            <a:endParaRPr lang="en-US" sz="24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rgbClr val="141314"/>
                </a:solidFill>
                <a:latin typeface="Times New Roman" panose="02020603050405020304" pitchFamily="18" charset="0"/>
                <a:cs typeface="Times New Roman" panose="02020603050405020304" pitchFamily="18" charset="0"/>
              </a:rPr>
              <a:t>It does this by wrapping up existing methods (such as RUP) and agile methods (such as XP) together to provide a workable agile development methodology.</a:t>
            </a:r>
          </a:p>
          <a:p>
            <a:pPr marL="285750" indent="-285750" algn="just">
              <a:buFont typeface="Arial" panose="020B0604020202020204" pitchFamily="34" charset="0"/>
              <a:buChar char="•"/>
            </a:pPr>
            <a:endParaRPr lang="en-US" sz="2400" dirty="0">
              <a:solidFill>
                <a:srgbClr val="141314"/>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solidFill>
                  <a:srgbClr val="141314"/>
                </a:solidFill>
                <a:latin typeface="Times New Roman" panose="02020603050405020304" pitchFamily="18" charset="0"/>
                <a:cs typeface="Times New Roman" panose="02020603050405020304" pitchFamily="18" charset="0"/>
              </a:rPr>
              <a:t>One of the interesting aspects of SCRUM is that actually it aims to help with the production of a “product” of which software is just one example.</a:t>
            </a:r>
          </a:p>
          <a:p>
            <a:pPr algn="just"/>
            <a:r>
              <a:rPr lang="en-US" sz="2400" dirty="0">
                <a:solidFill>
                  <a:srgbClr val="141314"/>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65240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431C9C-FAA9-A9E8-B0BE-63665175BEA0}"/>
              </a:ext>
            </a:extLst>
          </p:cNvPr>
          <p:cNvSpPr txBox="1"/>
          <p:nvPr/>
        </p:nvSpPr>
        <p:spPr>
          <a:xfrm>
            <a:off x="961034" y="622890"/>
            <a:ext cx="6622676" cy="523220"/>
          </a:xfrm>
          <a:prstGeom prst="rect">
            <a:avLst/>
          </a:prstGeom>
          <a:noFill/>
        </p:spPr>
        <p:txBody>
          <a:bodyPr wrap="square">
            <a:spAutoFit/>
          </a:bodyPr>
          <a:lstStyle/>
          <a:p>
            <a:r>
              <a:rPr lang="en-US" sz="2800" b="1" u="sng" spc="-150" dirty="0">
                <a:latin typeface="Arial" pitchFamily="34" charset="0"/>
                <a:ea typeface="+mj-ea"/>
                <a:cs typeface="Arial" pitchFamily="34" charset="0"/>
              </a:rPr>
              <a:t>SCRUM</a:t>
            </a:r>
          </a:p>
        </p:txBody>
      </p:sp>
      <p:sp>
        <p:nvSpPr>
          <p:cNvPr id="10" name="TextBox 9">
            <a:extLst>
              <a:ext uri="{FF2B5EF4-FFF2-40B4-BE49-F238E27FC236}">
                <a16:creationId xmlns:a16="http://schemas.microsoft.com/office/drawing/2014/main" id="{3734511C-C448-D55E-2444-82C11D39FD02}"/>
              </a:ext>
            </a:extLst>
          </p:cNvPr>
          <p:cNvSpPr txBox="1"/>
          <p:nvPr/>
        </p:nvSpPr>
        <p:spPr>
          <a:xfrm>
            <a:off x="854404" y="1171008"/>
            <a:ext cx="8723350" cy="5262979"/>
          </a:xfrm>
          <a:prstGeom prst="rect">
            <a:avLst/>
          </a:prstGeom>
          <a:noFill/>
        </p:spPr>
        <p:txBody>
          <a:bodyPr wrap="square">
            <a:spAutoFit/>
          </a:bodyPr>
          <a:lstStyle/>
          <a:p>
            <a:pPr algn="just"/>
            <a:r>
              <a:rPr lang="en-US" sz="2400" dirty="0">
                <a:solidFill>
                  <a:srgbClr val="141314"/>
                </a:solidFill>
                <a:latin typeface="Times New Roman" panose="02020603050405020304" pitchFamily="18" charset="0"/>
                <a:cs typeface="Times New Roman" panose="02020603050405020304" pitchFamily="18" charset="0"/>
              </a:rPr>
              <a:t> The benefits  put forward by the proponents of SCRUM are:</a:t>
            </a:r>
          </a:p>
          <a:p>
            <a:pPr algn="just"/>
            <a:endParaRPr lang="en-US" sz="2400" dirty="0">
              <a:solidFill>
                <a:srgbClr val="141314"/>
              </a:solidFill>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400" dirty="0">
                <a:solidFill>
                  <a:srgbClr val="141314"/>
                </a:solidFill>
                <a:latin typeface="Times New Roman" panose="02020603050405020304" pitchFamily="18" charset="0"/>
                <a:cs typeface="Times New Roman" panose="02020603050405020304" pitchFamily="18" charset="0"/>
              </a:rPr>
              <a:t>The management and control of development work in an agile manner.</a:t>
            </a:r>
          </a:p>
          <a:p>
            <a:pPr marL="342900" indent="-342900" algn="just">
              <a:buFont typeface="+mj-lt"/>
              <a:buAutoNum type="arabicPeriod"/>
            </a:pPr>
            <a:r>
              <a:rPr lang="en-US" sz="2400" dirty="0">
                <a:solidFill>
                  <a:srgbClr val="141314"/>
                </a:solidFill>
                <a:latin typeface="Times New Roman" panose="02020603050405020304" pitchFamily="18" charset="0"/>
                <a:cs typeface="Times New Roman" panose="02020603050405020304" pitchFamily="18" charset="0"/>
              </a:rPr>
              <a:t>It explicitly acknowledges that requirements may be changing rapidly within its iterative and incremental approach to product development.</a:t>
            </a:r>
          </a:p>
          <a:p>
            <a:pPr marL="342900" indent="-342900" algn="just">
              <a:buFont typeface="+mj-lt"/>
              <a:buAutoNum type="arabicPeriod"/>
            </a:pPr>
            <a:r>
              <a:rPr lang="en-US" sz="2400" dirty="0">
                <a:solidFill>
                  <a:srgbClr val="141314"/>
                </a:solidFill>
                <a:latin typeface="Times New Roman" panose="02020603050405020304" pitchFamily="18" charset="0"/>
                <a:cs typeface="Times New Roman" panose="02020603050405020304" pitchFamily="18" charset="0"/>
              </a:rPr>
              <a:t>It is possible to still use existing engineering practices within SCRUM. </a:t>
            </a:r>
          </a:p>
          <a:p>
            <a:pPr marL="342900" indent="-342900" algn="just">
              <a:buFont typeface="+mj-lt"/>
              <a:buAutoNum type="arabicPeriod"/>
            </a:pPr>
            <a:r>
              <a:rPr lang="en-US" sz="2400" dirty="0">
                <a:solidFill>
                  <a:srgbClr val="141314"/>
                </a:solidFill>
                <a:latin typeface="Times New Roman" panose="02020603050405020304" pitchFamily="18" charset="0"/>
                <a:cs typeface="Times New Roman" panose="02020603050405020304" pitchFamily="18" charset="0"/>
              </a:rPr>
              <a:t>It is an inherently team-based approach and helps to improve communications and co-operation.</a:t>
            </a:r>
          </a:p>
          <a:p>
            <a:pPr marL="342900" indent="-342900" algn="just">
              <a:buFont typeface="+mj-lt"/>
              <a:buAutoNum type="arabicPeriod"/>
            </a:pPr>
            <a:r>
              <a:rPr lang="en-US" sz="2400" dirty="0">
                <a:solidFill>
                  <a:srgbClr val="141314"/>
                </a:solidFill>
                <a:latin typeface="Times New Roman" panose="02020603050405020304" pitchFamily="18" charset="0"/>
                <a:cs typeface="Times New Roman" panose="02020603050405020304" pitchFamily="18" charset="0"/>
              </a:rPr>
              <a:t>It scales from small projects up to very large projects.</a:t>
            </a:r>
          </a:p>
          <a:p>
            <a:pPr marL="342900" indent="-342900" algn="just">
              <a:buFont typeface="+mj-lt"/>
              <a:buAutoNum type="arabicPeriod"/>
            </a:pPr>
            <a:r>
              <a:rPr lang="en-US" sz="2400" dirty="0">
                <a:solidFill>
                  <a:srgbClr val="141314"/>
                </a:solidFill>
                <a:latin typeface="Times New Roman" panose="02020603050405020304" pitchFamily="18" charset="0"/>
                <a:cs typeface="Times New Roman" panose="02020603050405020304" pitchFamily="18" charset="0"/>
              </a:rPr>
              <a:t>It helps to identify and then remove any obstacle to the smooth development of the end product.</a:t>
            </a:r>
          </a:p>
        </p:txBody>
      </p:sp>
    </p:spTree>
    <p:extLst>
      <p:ext uri="{BB962C8B-B14F-4D97-AF65-F5344CB8AC3E}">
        <p14:creationId xmlns:p14="http://schemas.microsoft.com/office/powerpoint/2010/main" val="3012377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95" y="-73724"/>
            <a:ext cx="9335819" cy="6738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571826" y="890954"/>
            <a:ext cx="8596668" cy="633046"/>
          </a:xfrm>
        </p:spPr>
        <p:txBody>
          <a:bodyPr>
            <a:normAutofit/>
          </a:bodyPr>
          <a:lstStyle/>
          <a:p>
            <a:r>
              <a:rPr lang="en-US" sz="3200" b="1" spc="-150" dirty="0">
                <a:latin typeface="Arial" pitchFamily="34" charset="0"/>
                <a:cs typeface="Arial" pitchFamily="34" charset="0"/>
              </a:rPr>
              <a:t>SCRUM (Contd.,)</a:t>
            </a:r>
            <a:endParaRPr lang="en-IN" sz="3200" dirty="0"/>
          </a:p>
        </p:txBody>
      </p:sp>
      <p:sp>
        <p:nvSpPr>
          <p:cNvPr id="3" name="Content Placeholder 2"/>
          <p:cNvSpPr>
            <a:spLocks noGrp="1"/>
          </p:cNvSpPr>
          <p:nvPr>
            <p:ph idx="1"/>
          </p:nvPr>
        </p:nvSpPr>
        <p:spPr>
          <a:xfrm>
            <a:off x="3530113" y="4241436"/>
            <a:ext cx="3707097" cy="2487611"/>
          </a:xfrm>
        </p:spPr>
        <p:txBody>
          <a:bodyPr/>
          <a:lstStyle/>
          <a:p>
            <a:pPr algn="just"/>
            <a:r>
              <a:rPr lang="en-IN" dirty="0">
                <a:latin typeface="Times New Roman" panose="02020603050405020304" pitchFamily="18" charset="0"/>
                <a:cs typeface="Times New Roman" panose="02020603050405020304" pitchFamily="18" charset="0"/>
              </a:rPr>
              <a:t>Core SCRUM is a set of rules, procedures, and practices that are all interrelated and that work together to improve the development environment, reduce organisational overheads and ensure that iterative deliverables match the end users requirements.</a:t>
            </a:r>
          </a:p>
        </p:txBody>
      </p:sp>
    </p:spTree>
    <p:extLst>
      <p:ext uri="{BB962C8B-B14F-4D97-AF65-F5344CB8AC3E}">
        <p14:creationId xmlns:p14="http://schemas.microsoft.com/office/powerpoint/2010/main" val="387450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6784B4-A05D-D6B8-4D87-89183F1E0E22}"/>
              </a:ext>
            </a:extLst>
          </p:cNvPr>
          <p:cNvSpPr txBox="1"/>
          <p:nvPr/>
        </p:nvSpPr>
        <p:spPr>
          <a:xfrm>
            <a:off x="2189629" y="1021402"/>
            <a:ext cx="6100482" cy="397032"/>
          </a:xfrm>
          <a:prstGeom prst="rect">
            <a:avLst/>
          </a:prstGeom>
          <a:noFill/>
        </p:spPr>
        <p:txBody>
          <a:bodyPr wrap="square">
            <a:spAutoFit/>
          </a:bodyPr>
          <a:lstStyle/>
          <a:p>
            <a:pPr algn="ctr">
              <a:lnSpc>
                <a:spcPct val="90000"/>
              </a:lnSpc>
              <a:spcBef>
                <a:spcPct val="0"/>
              </a:spcBef>
            </a:pPr>
            <a:r>
              <a:rPr lang="en-US" sz="2200" b="1" u="sng" spc="-150" dirty="0">
                <a:latin typeface="Arial" pitchFamily="34" charset="0"/>
                <a:ea typeface="+mj-ea"/>
                <a:cs typeface="Arial" pitchFamily="34" charset="0"/>
              </a:rPr>
              <a:t>Software Engineering: Software life cycle</a:t>
            </a:r>
          </a:p>
        </p:txBody>
      </p:sp>
      <p:sp>
        <p:nvSpPr>
          <p:cNvPr id="10" name="TextBox 9">
            <a:extLst>
              <a:ext uri="{FF2B5EF4-FFF2-40B4-BE49-F238E27FC236}">
                <a16:creationId xmlns:a16="http://schemas.microsoft.com/office/drawing/2014/main" id="{60BF7089-BC63-C39D-ECA2-53B91B3310A5}"/>
              </a:ext>
            </a:extLst>
          </p:cNvPr>
          <p:cNvSpPr txBox="1"/>
          <p:nvPr/>
        </p:nvSpPr>
        <p:spPr>
          <a:xfrm>
            <a:off x="1981200" y="2008093"/>
            <a:ext cx="7232276" cy="1089529"/>
          </a:xfrm>
          <a:prstGeom prst="rect">
            <a:avLst/>
          </a:prstGeom>
          <a:noFill/>
        </p:spPr>
        <p:txBody>
          <a:bodyPr wrap="square">
            <a:spAutoFit/>
          </a:bodyPr>
          <a:lstStyle/>
          <a:p>
            <a:pPr lvl="1" indent="-342900" algn="just">
              <a:lnSpc>
                <a:spcPct val="90000"/>
              </a:lnSpc>
              <a:spcBef>
                <a:spcPts val="300"/>
              </a:spcBef>
              <a:buFontTx/>
              <a:buChar char="•"/>
            </a:pPr>
            <a:r>
              <a:rPr lang="en-US" dirty="0">
                <a:solidFill>
                  <a:srgbClr val="141314"/>
                </a:solidFill>
                <a:latin typeface="Minion-Regular"/>
                <a:cs typeface="Arial" pitchFamily="34" charset="0"/>
              </a:rPr>
              <a:t>Software Engineering, according to IEEE, is applying the principles of engineering to software development. In other words it applies well-defined principles and methods of engineering to develop a high quality software.</a:t>
            </a:r>
          </a:p>
        </p:txBody>
      </p:sp>
      <p:sp>
        <p:nvSpPr>
          <p:cNvPr id="12" name="TextBox 11">
            <a:extLst>
              <a:ext uri="{FF2B5EF4-FFF2-40B4-BE49-F238E27FC236}">
                <a16:creationId xmlns:a16="http://schemas.microsoft.com/office/drawing/2014/main" id="{240F57EC-DF89-7B59-4AFB-58E83AA32299}"/>
              </a:ext>
            </a:extLst>
          </p:cNvPr>
          <p:cNvSpPr txBox="1"/>
          <p:nvPr/>
        </p:nvSpPr>
        <p:spPr>
          <a:xfrm>
            <a:off x="2088776" y="3687282"/>
            <a:ext cx="7360023" cy="840230"/>
          </a:xfrm>
          <a:prstGeom prst="rect">
            <a:avLst/>
          </a:prstGeom>
          <a:noFill/>
        </p:spPr>
        <p:txBody>
          <a:bodyPr wrap="square">
            <a:spAutoFit/>
          </a:bodyPr>
          <a:lstStyle/>
          <a:p>
            <a:pPr lvl="1" indent="-342900" algn="just">
              <a:lnSpc>
                <a:spcPct val="90000"/>
              </a:lnSpc>
              <a:spcBef>
                <a:spcPts val="300"/>
              </a:spcBef>
              <a:buFontTx/>
              <a:buChar char="•"/>
            </a:pPr>
            <a:r>
              <a:rPr lang="en-US" dirty="0">
                <a:solidFill>
                  <a:srgbClr val="141314"/>
                </a:solidFill>
                <a:latin typeface="Minion-Regular"/>
                <a:cs typeface="Arial" pitchFamily="34" charset="0"/>
              </a:rPr>
              <a:t>A Software engineer is a person whose main responsibility is applying Software engineering principles to analyze, design, develop and maintain the software (Software life cycle).</a:t>
            </a:r>
          </a:p>
        </p:txBody>
      </p:sp>
    </p:spTree>
    <p:extLst>
      <p:ext uri="{BB962C8B-B14F-4D97-AF65-F5344CB8AC3E}">
        <p14:creationId xmlns:p14="http://schemas.microsoft.com/office/powerpoint/2010/main" val="20842948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6ACB-AB7F-979E-F24F-0E9B2185A90F}"/>
              </a:ext>
            </a:extLst>
          </p:cNvPr>
          <p:cNvSpPr>
            <a:spLocks noGrp="1"/>
          </p:cNvSpPr>
          <p:nvPr>
            <p:ph type="title"/>
          </p:nvPr>
        </p:nvSpPr>
        <p:spPr/>
        <p:txBody>
          <a:bodyPr/>
          <a:lstStyle/>
          <a:p>
            <a:r>
              <a:rPr lang="en-IN" dirty="0"/>
              <a:t>--continued</a:t>
            </a:r>
          </a:p>
        </p:txBody>
      </p:sp>
      <p:sp>
        <p:nvSpPr>
          <p:cNvPr id="3" name="Content Placeholder 2">
            <a:extLst>
              <a:ext uri="{FF2B5EF4-FFF2-40B4-BE49-F238E27FC236}">
                <a16:creationId xmlns:a16="http://schemas.microsoft.com/office/drawing/2014/main" id="{868B12D9-7765-1F4D-1C81-A0E4D2D6B921}"/>
              </a:ext>
            </a:extLst>
          </p:cNvPr>
          <p:cNvSpPr>
            <a:spLocks noGrp="1"/>
          </p:cNvSpPr>
          <p:nvPr>
            <p:ph idx="1"/>
          </p:nvPr>
        </p:nvSpPr>
        <p:spPr>
          <a:xfrm>
            <a:off x="474134" y="2109789"/>
            <a:ext cx="8596668" cy="3880773"/>
          </a:xfrm>
        </p:spPr>
        <p:txBody>
          <a:bodyPr>
            <a:noAutofit/>
          </a:bodyPr>
          <a:lstStyle/>
          <a:p>
            <a:pPr algn="just"/>
            <a:r>
              <a:rPr lang="en-IN" sz="2400" b="0" i="0" dirty="0">
                <a:solidFill>
                  <a:srgbClr val="202124"/>
                </a:solidFill>
                <a:effectLst/>
                <a:latin typeface="+mj-lt"/>
              </a:rPr>
              <a:t>In Agile product development, a sprint is </a:t>
            </a:r>
            <a:r>
              <a:rPr lang="en-IN" sz="2400" b="0" i="0" dirty="0">
                <a:solidFill>
                  <a:srgbClr val="040C28"/>
                </a:solidFill>
                <a:effectLst/>
                <a:latin typeface="+mj-lt"/>
              </a:rPr>
              <a:t>a set period of time during which specific work has to be completed and made ready for review</a:t>
            </a:r>
            <a:r>
              <a:rPr lang="en-IN" sz="2400" b="0" i="0" dirty="0">
                <a:solidFill>
                  <a:srgbClr val="202124"/>
                </a:solidFill>
                <a:effectLst/>
                <a:latin typeface="+mj-lt"/>
              </a:rPr>
              <a:t>.</a:t>
            </a:r>
          </a:p>
          <a:p>
            <a:pPr algn="just"/>
            <a:r>
              <a:rPr lang="en-IN" sz="2400" dirty="0">
                <a:latin typeface="+mj-lt"/>
                <a:cs typeface="Times New Roman" panose="02020603050405020304" pitchFamily="18" charset="0"/>
              </a:rPr>
              <a:t>SCRUM is based on current process control theories and specifically aims to produce the best end result, given the current resources and time available. </a:t>
            </a:r>
          </a:p>
          <a:p>
            <a:pPr algn="just"/>
            <a:r>
              <a:rPr lang="en-IN" sz="2400" dirty="0">
                <a:latin typeface="+mj-lt"/>
                <a:cs typeface="Times New Roman" panose="02020603050405020304" pitchFamily="18" charset="0"/>
              </a:rPr>
              <a:t>Note that it does not aim to produce the best possible piece of software given unlimited resources – rather it is based within the realities of the modern world and will help to produce the best that can be done given the situation within which it is applied.</a:t>
            </a:r>
          </a:p>
          <a:p>
            <a:br>
              <a:rPr lang="en-IN" sz="2400" b="0" i="0" dirty="0">
                <a:solidFill>
                  <a:srgbClr val="202124"/>
                </a:solidFill>
                <a:effectLst/>
                <a:latin typeface="+mj-lt"/>
              </a:rPr>
            </a:br>
            <a:endParaRPr lang="en-IN" sz="2400" dirty="0">
              <a:latin typeface="+mj-lt"/>
            </a:endParaRPr>
          </a:p>
        </p:txBody>
      </p:sp>
    </p:spTree>
    <p:extLst>
      <p:ext uri="{BB962C8B-B14F-4D97-AF65-F5344CB8AC3E}">
        <p14:creationId xmlns:p14="http://schemas.microsoft.com/office/powerpoint/2010/main" val="33010677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812" y="1175852"/>
            <a:ext cx="9123157" cy="5037379"/>
          </a:xfrm>
        </p:spPr>
        <p:txBody>
          <a:bodyPr>
            <a:noAutofit/>
          </a:bodyPr>
          <a:lstStyle/>
          <a:p>
            <a:pPr algn="just"/>
            <a:r>
              <a:rPr lang="en-IN" sz="2400" dirty="0">
                <a:latin typeface="Times New Roman" panose="02020603050405020304" pitchFamily="18" charset="0"/>
                <a:cs typeface="Times New Roman" panose="02020603050405020304" pitchFamily="18" charset="0"/>
              </a:rPr>
              <a:t>Note that, as well as having an iterative cycle of only 30 days between iterative deliveries, it also employees daily reviews.</a:t>
            </a:r>
          </a:p>
          <a:p>
            <a:pPr algn="just"/>
            <a:r>
              <a:rPr lang="en-IN" sz="2400" dirty="0">
                <a:latin typeface="Times New Roman" panose="02020603050405020304" pitchFamily="18" charset="0"/>
                <a:cs typeface="Times New Roman" panose="02020603050405020304" pitchFamily="18" charset="0"/>
              </a:rPr>
              <a:t>These reviews should be short (of, for example,15-minduration), and should force team members to address the basics of the process, namely they should consider:</a:t>
            </a:r>
          </a:p>
          <a:p>
            <a:pPr lvl="1">
              <a:buFont typeface="+mj-lt"/>
              <a:buAutoNum type="arabicPeriod"/>
            </a:pPr>
            <a:r>
              <a:rPr lang="en-IN" sz="2400" dirty="0">
                <a:latin typeface="Times New Roman" panose="02020603050405020304" pitchFamily="18" charset="0"/>
                <a:cs typeface="Times New Roman" panose="02020603050405020304" pitchFamily="18" charset="0"/>
              </a:rPr>
              <a:t>What has been done by team members since the last meeting.</a:t>
            </a:r>
          </a:p>
          <a:p>
            <a:pPr lvl="1">
              <a:buFont typeface="+mj-lt"/>
              <a:buAutoNum type="arabicPeriod"/>
            </a:pPr>
            <a:r>
              <a:rPr lang="en-IN" sz="2400" dirty="0">
                <a:latin typeface="Times New Roman" panose="02020603050405020304" pitchFamily="18" charset="0"/>
                <a:cs typeface="Times New Roman" panose="02020603050405020304" pitchFamily="18" charset="0"/>
              </a:rPr>
              <a:t>Is there anything causing a problem? Are there any obstacles to completing their tasks?</a:t>
            </a:r>
          </a:p>
          <a:p>
            <a:pPr lvl="1">
              <a:buFont typeface="+mj-lt"/>
              <a:buAutoNum type="arabicPeriod"/>
            </a:pPr>
            <a:r>
              <a:rPr lang="en-IN" sz="2400" dirty="0">
                <a:latin typeface="Times New Roman" panose="02020603050405020304" pitchFamily="18" charset="0"/>
                <a:cs typeface="Times New Roman" panose="02020603050405020304" pitchFamily="18" charset="0"/>
              </a:rPr>
              <a:t>What will each team member do before the next meeting?</a:t>
            </a:r>
          </a:p>
        </p:txBody>
      </p:sp>
      <p:sp>
        <p:nvSpPr>
          <p:cNvPr id="4" name="Title 1"/>
          <p:cNvSpPr>
            <a:spLocks noGrp="1"/>
          </p:cNvSpPr>
          <p:nvPr>
            <p:ph type="title"/>
          </p:nvPr>
        </p:nvSpPr>
        <p:spPr>
          <a:xfrm>
            <a:off x="677334" y="609600"/>
            <a:ext cx="8596668" cy="597877"/>
          </a:xfrm>
        </p:spPr>
        <p:txBody>
          <a:bodyPr>
            <a:normAutofit/>
          </a:bodyPr>
          <a:lstStyle/>
          <a:p>
            <a:pPr algn="ctr"/>
            <a:r>
              <a:rPr lang="en-US" sz="3200" b="1" spc="-150" dirty="0">
                <a:latin typeface="Arial" pitchFamily="34" charset="0"/>
                <a:cs typeface="Arial" pitchFamily="34" charset="0"/>
              </a:rPr>
              <a:t>SCRUM (Contd.,)</a:t>
            </a:r>
            <a:endParaRPr lang="en-IN" sz="3200" dirty="0"/>
          </a:p>
        </p:txBody>
      </p:sp>
    </p:spTree>
    <p:extLst>
      <p:ext uri="{BB962C8B-B14F-4D97-AF65-F5344CB8AC3E}">
        <p14:creationId xmlns:p14="http://schemas.microsoft.com/office/powerpoint/2010/main" val="8265692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980" y="1105514"/>
            <a:ext cx="9228665" cy="4287101"/>
          </a:xfrm>
        </p:spPr>
        <p:txBody>
          <a:bodyPr>
            <a:noAutofit/>
          </a:bodyPr>
          <a:lstStyle/>
          <a:p>
            <a:pPr algn="just"/>
            <a:r>
              <a:rPr lang="en-IN" sz="2400" dirty="0">
                <a:latin typeface="Times New Roman" panose="02020603050405020304" pitchFamily="18" charset="0"/>
                <a:cs typeface="Times New Roman" panose="02020603050405020304" pitchFamily="18" charset="0"/>
              </a:rPr>
              <a:t>Over 50 organisations have successfully used SCRUM in thousands of projects to manage and control work, apparently with significant productivity improvements.</a:t>
            </a:r>
          </a:p>
          <a:p>
            <a:pPr algn="just"/>
            <a:r>
              <a:rPr lang="en-IN" sz="2400" dirty="0">
                <a:latin typeface="Times New Roman" panose="02020603050405020304" pitchFamily="18" charset="0"/>
                <a:cs typeface="Times New Roman" panose="02020603050405020304" pitchFamily="18" charset="0"/>
              </a:rPr>
              <a:t>These projects have ranged from financial products, through medical applications to internet solutions.</a:t>
            </a:r>
          </a:p>
          <a:p>
            <a:pPr algn="just"/>
            <a:r>
              <a:rPr lang="en-IN" sz="2400" dirty="0">
                <a:latin typeface="Times New Roman" panose="02020603050405020304" pitchFamily="18" charset="0"/>
                <a:cs typeface="Times New Roman" panose="02020603050405020304" pitchFamily="18" charset="0"/>
              </a:rPr>
              <a:t>An interesting observation relating to SCRUM is that it can be viewed as a process that helps to wrap up existing (potentially software) engineering practices within a controlled iterative process. </a:t>
            </a:r>
          </a:p>
          <a:p>
            <a:pPr algn="just"/>
            <a:r>
              <a:rPr lang="en-IN" sz="2400" dirty="0">
                <a:latin typeface="Times New Roman" panose="02020603050405020304" pitchFamily="18" charset="0"/>
                <a:cs typeface="Times New Roman" panose="02020603050405020304" pitchFamily="18" charset="0"/>
              </a:rPr>
              <a:t>It provides values, procedures and rules that can help introduce a more dynamic and responsive development process.</a:t>
            </a:r>
          </a:p>
          <a:p>
            <a:pPr algn="just"/>
            <a:r>
              <a:rPr lang="en-IN" sz="2400" dirty="0">
                <a:latin typeface="Times New Roman" panose="02020603050405020304" pitchFamily="18" charset="0"/>
                <a:cs typeface="Times New Roman" panose="02020603050405020304" pitchFamily="18" charset="0"/>
              </a:rPr>
              <a:t>SCRUM can be applied from the start of a project or can be introduced during a product’s lifecycle, particularly if a project is facing difficulties in completing all tasks and some form of prioritisation of tasks is required.</a:t>
            </a:r>
          </a:p>
        </p:txBody>
      </p:sp>
      <p:sp>
        <p:nvSpPr>
          <p:cNvPr id="4" name="Title 1"/>
          <p:cNvSpPr>
            <a:spLocks noGrp="1"/>
          </p:cNvSpPr>
          <p:nvPr>
            <p:ph type="title"/>
          </p:nvPr>
        </p:nvSpPr>
        <p:spPr>
          <a:xfrm>
            <a:off x="677334" y="609600"/>
            <a:ext cx="8596668" cy="597877"/>
          </a:xfrm>
        </p:spPr>
        <p:txBody>
          <a:bodyPr>
            <a:normAutofit/>
          </a:bodyPr>
          <a:lstStyle/>
          <a:p>
            <a:pPr algn="ctr"/>
            <a:r>
              <a:rPr lang="en-US" sz="2800" b="1" spc="-150" dirty="0">
                <a:latin typeface="Arial" pitchFamily="34" charset="0"/>
                <a:cs typeface="Arial" pitchFamily="34" charset="0"/>
              </a:rPr>
              <a:t>SCRUM (Contd.,)</a:t>
            </a:r>
            <a:endParaRPr lang="en-IN" sz="2800" dirty="0"/>
          </a:p>
        </p:txBody>
      </p:sp>
    </p:spTree>
    <p:extLst>
      <p:ext uri="{BB962C8B-B14F-4D97-AF65-F5344CB8AC3E}">
        <p14:creationId xmlns:p14="http://schemas.microsoft.com/office/powerpoint/2010/main" val="38054822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07267A1-FE50-CB55-E202-9734E555E094}"/>
              </a:ext>
            </a:extLst>
          </p:cNvPr>
          <p:cNvSpPr txBox="1">
            <a:spLocks noRot="1" noChangeArrowheads="1"/>
          </p:cNvSpPr>
          <p:nvPr/>
        </p:nvSpPr>
        <p:spPr>
          <a:xfrm>
            <a:off x="2232629" y="850329"/>
            <a:ext cx="5976663" cy="777875"/>
          </a:xfrm>
          <a:prstGeom prst="rect">
            <a:avLst/>
          </a:prstGeom>
        </p:spPr>
        <p:txBody>
          <a:bodyP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b="1" u="sng" dirty="0">
                <a:latin typeface="Times New Roman" panose="02020603050405020304" pitchFamily="18" charset="0"/>
                <a:ea typeface="+mj-ea"/>
                <a:cs typeface="Times New Roman" panose="02020603050405020304" pitchFamily="18" charset="0"/>
              </a:rPr>
              <a:t>Feature Driven Development (FDD)</a:t>
            </a:r>
          </a:p>
        </p:txBody>
      </p:sp>
      <p:sp>
        <p:nvSpPr>
          <p:cNvPr id="4" name="Rectangle 3">
            <a:extLst>
              <a:ext uri="{FF2B5EF4-FFF2-40B4-BE49-F238E27FC236}">
                <a16:creationId xmlns:a16="http://schemas.microsoft.com/office/drawing/2014/main" id="{EC8F470D-FD22-A6D7-1179-30DEAA92D0FC}"/>
              </a:ext>
            </a:extLst>
          </p:cNvPr>
          <p:cNvSpPr txBox="1">
            <a:spLocks noRot="1" noChangeArrowheads="1"/>
          </p:cNvSpPr>
          <p:nvPr/>
        </p:nvSpPr>
        <p:spPr>
          <a:xfrm>
            <a:off x="890954" y="1827417"/>
            <a:ext cx="8991600" cy="43154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buFont typeface="Wingdings" panose="05000000000000000000" pitchFamily="2" charset="2"/>
              <a:buChar char="v"/>
              <a:defRPr/>
            </a:pPr>
            <a:r>
              <a:rPr lang="en-IN" sz="2400" dirty="0">
                <a:solidFill>
                  <a:srgbClr val="141314"/>
                </a:solidFill>
                <a:latin typeface="Times New Roman" panose="02020603050405020304" pitchFamily="18" charset="0"/>
                <a:cs typeface="Times New Roman" panose="02020603050405020304" pitchFamily="18" charset="0"/>
              </a:rPr>
              <a:t>A feature is a schedulable requirement associated with the activity used to realise it.</a:t>
            </a:r>
          </a:p>
          <a:p>
            <a:pPr algn="just">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FDD is a model-driven, short-iteration process with five basic activities.</a:t>
            </a:r>
          </a:p>
          <a:p>
            <a:pPr algn="just">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For </a:t>
            </a:r>
            <a:r>
              <a:rPr lang="en-US" altLang="en-US" sz="2400" b="1" u="sng" dirty="0">
                <a:latin typeface="Times New Roman" panose="02020603050405020304" pitchFamily="18" charset="0"/>
                <a:cs typeface="Times New Roman" panose="02020603050405020304" pitchFamily="18" charset="0"/>
              </a:rPr>
              <a:t>reporting and tracking </a:t>
            </a:r>
            <a:r>
              <a:rPr lang="en-US" altLang="en-US" sz="2400" dirty="0">
                <a:latin typeface="Times New Roman" panose="02020603050405020304" pitchFamily="18" charset="0"/>
                <a:cs typeface="Times New Roman" panose="02020603050405020304" pitchFamily="18" charset="0"/>
              </a:rPr>
              <a:t>the project, milestones marking the progress made on each feature are defined. </a:t>
            </a:r>
          </a:p>
          <a:p>
            <a:pPr algn="just">
              <a:buFont typeface="Wingdings" panose="05000000000000000000" pitchFamily="2" charset="2"/>
              <a:buChar char="v"/>
            </a:pPr>
            <a:r>
              <a:rPr lang="en-US" altLang="en-US" sz="2400" dirty="0">
                <a:latin typeface="Times New Roman" panose="02020603050405020304" pitchFamily="18" charset="0"/>
                <a:cs typeface="Times New Roman" panose="02020603050405020304" pitchFamily="18" charset="0"/>
              </a:rPr>
              <a:t>During the first two sequential activities, an </a:t>
            </a:r>
            <a:r>
              <a:rPr lang="en-US" altLang="en-US" sz="2400" b="1" u="sng" dirty="0">
                <a:latin typeface="Times New Roman" panose="02020603050405020304" pitchFamily="18" charset="0"/>
                <a:cs typeface="Times New Roman" panose="02020603050405020304" pitchFamily="18" charset="0"/>
              </a:rPr>
              <a:t>overall model shape</a:t>
            </a:r>
            <a:r>
              <a:rPr lang="en-US" altLang="en-US" sz="2400" dirty="0">
                <a:latin typeface="Times New Roman" panose="02020603050405020304" pitchFamily="18" charset="0"/>
                <a:cs typeface="Times New Roman" panose="02020603050405020304" pitchFamily="18" charset="0"/>
              </a:rPr>
              <a:t> is established. The final three activities are </a:t>
            </a:r>
            <a:r>
              <a:rPr lang="en-US" altLang="en-US" sz="2400" b="1" u="sng" dirty="0">
                <a:latin typeface="Times New Roman" panose="02020603050405020304" pitchFamily="18" charset="0"/>
                <a:cs typeface="Times New Roman" panose="02020603050405020304" pitchFamily="18" charset="0"/>
              </a:rPr>
              <a:t>iterated</a:t>
            </a:r>
            <a:r>
              <a:rPr lang="en-US" altLang="en-US" sz="2400" dirty="0">
                <a:latin typeface="Times New Roman" panose="02020603050405020304" pitchFamily="18" charset="0"/>
                <a:cs typeface="Times New Roman" panose="02020603050405020304" pitchFamily="18" charset="0"/>
              </a:rPr>
              <a:t> for each feature (hence the term, Feature Driven Development). </a:t>
            </a:r>
          </a:p>
          <a:p>
            <a:pPr algn="just">
              <a:buFont typeface="Wingdings" panose="05000000000000000000" pitchFamily="2" charset="2"/>
              <a:buChar char="v"/>
              <a:defRPr/>
            </a:pPr>
            <a:endParaRPr lang="en-US" sz="2400"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74862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u="sng" dirty="0">
                <a:latin typeface="Times New Roman" panose="02020603050405020304" pitchFamily="18" charset="0"/>
                <a:cs typeface="Times New Roman" panose="02020603050405020304" pitchFamily="18" charset="0"/>
              </a:rPr>
              <a:t>Feature Driven Development(Contd.,)</a:t>
            </a:r>
            <a:br>
              <a:rPr lang="en-US" b="1" u="sng"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a:xfrm>
            <a:off x="677334" y="1688123"/>
            <a:ext cx="8771466" cy="4353239"/>
          </a:xfrm>
        </p:spPr>
        <p:txBody>
          <a:bodyPr>
            <a:noAutofit/>
          </a:bodyPr>
          <a:lstStyle/>
          <a:p>
            <a:pPr marL="0" indent="0" algn="just">
              <a:buNone/>
            </a:pPr>
            <a:r>
              <a:rPr lang="en-IN" sz="2400" dirty="0">
                <a:latin typeface="Times New Roman" panose="02020603050405020304" pitchFamily="18" charset="0"/>
                <a:cs typeface="Times New Roman" panose="02020603050405020304" pitchFamily="18" charset="0"/>
              </a:rPr>
              <a:t>Feature-centric management of agile projects offers this element of control.  In FDD, Coad (1999) and Palmer and </a:t>
            </a:r>
            <a:r>
              <a:rPr lang="en-IN" sz="2400" dirty="0" err="1">
                <a:latin typeface="Times New Roman" panose="02020603050405020304" pitchFamily="18" charset="0"/>
                <a:cs typeface="Times New Roman" panose="02020603050405020304" pitchFamily="18" charset="0"/>
              </a:rPr>
              <a:t>Felsing</a:t>
            </a:r>
            <a:r>
              <a:rPr lang="en-IN" sz="2400" dirty="0">
                <a:latin typeface="Times New Roman" panose="02020603050405020304" pitchFamily="18" charset="0"/>
                <a:cs typeface="Times New Roman" panose="02020603050405020304" pitchFamily="18" charset="0"/>
              </a:rPr>
              <a:t> (2002) present a five-step process that outlines how a feature-centric approach works, these five processes are:</a:t>
            </a:r>
          </a:p>
          <a:p>
            <a:pPr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Process 1: Develop an overall model of the domain and create an initial feature list.</a:t>
            </a:r>
          </a:p>
          <a:p>
            <a:pPr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Process 2: Build a detailed, prioritised feature list.</a:t>
            </a:r>
          </a:p>
          <a:p>
            <a:pPr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Process 3: Plan by feature.</a:t>
            </a:r>
          </a:p>
          <a:p>
            <a:pPr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Process 4: Design by feature.</a:t>
            </a:r>
          </a:p>
          <a:p>
            <a:pPr algn="just">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Process 5: Build by feature.</a:t>
            </a:r>
          </a:p>
        </p:txBody>
      </p:sp>
    </p:spTree>
    <p:extLst>
      <p:ext uri="{BB962C8B-B14F-4D97-AF65-F5344CB8AC3E}">
        <p14:creationId xmlns:p14="http://schemas.microsoft.com/office/powerpoint/2010/main" val="35357211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7B12AC4-FDA5-910D-B0A4-6BD5C84BF7CA}"/>
              </a:ext>
            </a:extLst>
          </p:cNvPr>
          <p:cNvSpPr txBox="1"/>
          <p:nvPr/>
        </p:nvSpPr>
        <p:spPr>
          <a:xfrm>
            <a:off x="1183341" y="1364379"/>
            <a:ext cx="7017123" cy="461665"/>
          </a:xfrm>
          <a:prstGeom prst="rect">
            <a:avLst/>
          </a:prstGeom>
          <a:noFill/>
        </p:spPr>
        <p:txBody>
          <a:bodyPr wrap="square">
            <a:spAutoFit/>
          </a:bodyPr>
          <a:lstStyle/>
          <a:p>
            <a:pPr algn="ctr">
              <a:spcBef>
                <a:spcPct val="0"/>
              </a:spcBef>
              <a:defRPr/>
            </a:pPr>
            <a:r>
              <a:rPr lang="en-US" altLang="en-US" sz="2400" b="1" u="sng" dirty="0">
                <a:latin typeface="Times New Roman" panose="02020603050405020304" pitchFamily="18" charset="0"/>
                <a:ea typeface="+mj-ea"/>
                <a:cs typeface="Times New Roman" panose="02020603050405020304" pitchFamily="18" charset="0"/>
              </a:rPr>
              <a:t>Five Basic Activities in Process Model</a:t>
            </a:r>
            <a:endParaRPr lang="en-US" sz="2400" b="1" u="sng" dirty="0">
              <a:latin typeface="Times New Roman" panose="02020603050405020304" pitchFamily="18" charset="0"/>
              <a:ea typeface="+mj-ea"/>
              <a:cs typeface="Times New Roman" panose="02020603050405020304" pitchFamily="18" charset="0"/>
            </a:endParaRPr>
          </a:p>
        </p:txBody>
      </p:sp>
      <p:pic>
        <p:nvPicPr>
          <p:cNvPr id="5" name="Picture 2">
            <a:extLst>
              <a:ext uri="{FF2B5EF4-FFF2-40B4-BE49-F238E27FC236}">
                <a16:creationId xmlns:a16="http://schemas.microsoft.com/office/drawing/2014/main" id="{26EC05F2-2005-B7CA-7B12-E3F152216D2E}"/>
              </a:ext>
            </a:extLst>
          </p:cNvPr>
          <p:cNvPicPr>
            <a:picLocks noChangeAspect="1" noChangeArrowheads="1"/>
          </p:cNvPicPr>
          <p:nvPr/>
        </p:nvPicPr>
        <p:blipFill>
          <a:blip r:embed="rId3"/>
          <a:srcRect/>
          <a:stretch>
            <a:fillRect/>
          </a:stretch>
        </p:blipFill>
        <p:spPr bwMode="auto">
          <a:xfrm>
            <a:off x="1461191" y="2092880"/>
            <a:ext cx="6867928" cy="449537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4886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DB0B3C3-886F-404A-E5E6-D8980E177952}"/>
              </a:ext>
            </a:extLst>
          </p:cNvPr>
          <p:cNvSpPr txBox="1">
            <a:spLocks noRot="1" noChangeArrowheads="1"/>
          </p:cNvSpPr>
          <p:nvPr/>
        </p:nvSpPr>
        <p:spPr>
          <a:xfrm>
            <a:off x="914654" y="362004"/>
            <a:ext cx="4568841" cy="777875"/>
          </a:xfrm>
          <a:prstGeom prst="rect">
            <a:avLst/>
          </a:prstGeom>
        </p:spPr>
        <p:txBody>
          <a:bodyPr>
            <a:normAutofit fontScale="97500"/>
          </a:bodyPr>
          <a:lstStyle/>
          <a:p>
            <a:pPr algn="ctr">
              <a:spcBef>
                <a:spcPct val="0"/>
              </a:spcBef>
              <a:defRPr/>
            </a:pPr>
            <a:r>
              <a:rPr lang="en-US" altLang="en-US" sz="2400" b="1" dirty="0">
                <a:latin typeface="Times New Roman" panose="02020603050405020304" pitchFamily="18" charset="0"/>
                <a:ea typeface="+mj-ea"/>
                <a:cs typeface="Times New Roman" panose="02020603050405020304" pitchFamily="18" charset="0"/>
              </a:rPr>
              <a:t>Develop Overall Model</a:t>
            </a:r>
            <a:endParaRPr lang="en-US" sz="2400" b="1" dirty="0">
              <a:latin typeface="Times New Roman" panose="02020603050405020304" pitchFamily="18" charset="0"/>
              <a:ea typeface="+mj-ea"/>
              <a:cs typeface="Times New Roman" panose="02020603050405020304" pitchFamily="18" charset="0"/>
            </a:endParaRPr>
          </a:p>
        </p:txBody>
      </p:sp>
      <p:sp>
        <p:nvSpPr>
          <p:cNvPr id="4" name="TextBox 3">
            <a:extLst>
              <a:ext uri="{FF2B5EF4-FFF2-40B4-BE49-F238E27FC236}">
                <a16:creationId xmlns:a16="http://schemas.microsoft.com/office/drawing/2014/main" id="{D5E1B0AB-F8B5-ED78-39F8-0E1EE46DF782}"/>
              </a:ext>
            </a:extLst>
          </p:cNvPr>
          <p:cNvSpPr txBox="1"/>
          <p:nvPr/>
        </p:nvSpPr>
        <p:spPr>
          <a:xfrm>
            <a:off x="914653" y="1137464"/>
            <a:ext cx="8498977" cy="5336846"/>
          </a:xfrm>
          <a:prstGeom prst="rect">
            <a:avLst/>
          </a:prstGeom>
          <a:noFill/>
        </p:spPr>
        <p:txBody>
          <a:bodyPr wrap="square">
            <a:spAutoFit/>
          </a:bodyPr>
          <a:lstStyle/>
          <a:p>
            <a:pPr marL="285750" indent="-285750" algn="just">
              <a:spcBef>
                <a:spcPct val="20000"/>
              </a:spcBef>
              <a:buFont typeface="Arial" panose="020B0604020202020204" pitchFamily="34" charset="0"/>
              <a:buChar char="•"/>
              <a:defRPr/>
            </a:pPr>
            <a:r>
              <a:rPr lang="en-US" altLang="en-US" sz="2400" dirty="0">
                <a:solidFill>
                  <a:srgbClr val="141314"/>
                </a:solidFill>
                <a:latin typeface="Times New Roman" panose="02020603050405020304" pitchFamily="18" charset="0"/>
                <a:cs typeface="Times New Roman" panose="02020603050405020304" pitchFamily="18" charset="0"/>
              </a:rPr>
              <a:t>Project starts with a high-level walkthrough of the system scope and its context.  Next, detailed domain walkthroughs are held for each modeling area.</a:t>
            </a:r>
          </a:p>
          <a:p>
            <a:pPr marL="285750" indent="-285750" algn="just">
              <a:spcBef>
                <a:spcPct val="20000"/>
              </a:spcBef>
              <a:buFont typeface="Arial" panose="020B0604020202020204" pitchFamily="34" charset="0"/>
              <a:buChar char="•"/>
              <a:defRPr/>
            </a:pPr>
            <a:endParaRPr lang="en-US" altLang="en-US" sz="2400" dirty="0">
              <a:solidFill>
                <a:srgbClr val="141314"/>
              </a:solidFill>
              <a:latin typeface="Times New Roman" panose="02020603050405020304" pitchFamily="18" charset="0"/>
              <a:cs typeface="Times New Roman" panose="02020603050405020304" pitchFamily="18" charset="0"/>
            </a:endParaRPr>
          </a:p>
          <a:p>
            <a:pPr marL="285750" indent="-285750" algn="just">
              <a:spcBef>
                <a:spcPct val="20000"/>
              </a:spcBef>
              <a:buFont typeface="Arial" panose="020B0604020202020204" pitchFamily="34" charset="0"/>
              <a:buChar char="•"/>
              <a:defRPr/>
            </a:pPr>
            <a:r>
              <a:rPr lang="en-US" altLang="en-US" sz="2400" dirty="0">
                <a:solidFill>
                  <a:srgbClr val="141314"/>
                </a:solidFill>
                <a:latin typeface="Times New Roman" panose="02020603050405020304" pitchFamily="18" charset="0"/>
                <a:cs typeface="Times New Roman" panose="02020603050405020304" pitchFamily="18" charset="0"/>
              </a:rPr>
              <a:t>For each domain (note the ‘loop’), walkthrough models are then composed by small groups, and are presented for peer review and discussion. </a:t>
            </a:r>
          </a:p>
          <a:p>
            <a:pPr marL="285750" indent="-285750" algn="just">
              <a:spcBef>
                <a:spcPct val="20000"/>
              </a:spcBef>
              <a:buFont typeface="Arial" panose="020B0604020202020204" pitchFamily="34" charset="0"/>
              <a:buChar char="•"/>
              <a:defRPr/>
            </a:pPr>
            <a:endParaRPr lang="en-US" altLang="en-US" sz="2400" dirty="0">
              <a:solidFill>
                <a:srgbClr val="141314"/>
              </a:solidFill>
              <a:latin typeface="Times New Roman" panose="02020603050405020304" pitchFamily="18" charset="0"/>
              <a:cs typeface="Times New Roman" panose="02020603050405020304" pitchFamily="18" charset="0"/>
            </a:endParaRPr>
          </a:p>
          <a:p>
            <a:pPr marL="285750" indent="-285750" algn="just">
              <a:spcBef>
                <a:spcPct val="20000"/>
              </a:spcBef>
              <a:buFont typeface="Arial" panose="020B0604020202020204" pitchFamily="34" charset="0"/>
              <a:buChar char="•"/>
              <a:defRPr/>
            </a:pPr>
            <a:r>
              <a:rPr lang="en-US" altLang="en-US" sz="2400" dirty="0">
                <a:solidFill>
                  <a:srgbClr val="141314"/>
                </a:solidFill>
                <a:latin typeface="Times New Roman" panose="02020603050405020304" pitchFamily="18" charset="0"/>
                <a:cs typeface="Times New Roman" panose="02020603050405020304" pitchFamily="18" charset="0"/>
              </a:rPr>
              <a:t>One of the proposed models, or a merge of them, is selected which becomes model for that domain area. </a:t>
            </a:r>
          </a:p>
          <a:p>
            <a:pPr marL="285750" indent="-285750" algn="just">
              <a:spcBef>
                <a:spcPct val="20000"/>
              </a:spcBef>
              <a:buFont typeface="Arial" panose="020B0604020202020204" pitchFamily="34" charset="0"/>
              <a:buChar char="•"/>
              <a:defRPr/>
            </a:pPr>
            <a:endParaRPr lang="en-US" altLang="en-US" sz="2400" dirty="0">
              <a:solidFill>
                <a:srgbClr val="141314"/>
              </a:solidFill>
              <a:latin typeface="Times New Roman" panose="02020603050405020304" pitchFamily="18" charset="0"/>
              <a:cs typeface="Times New Roman" panose="02020603050405020304" pitchFamily="18" charset="0"/>
            </a:endParaRPr>
          </a:p>
          <a:p>
            <a:pPr marL="285750" indent="-285750" algn="just">
              <a:spcBef>
                <a:spcPct val="20000"/>
              </a:spcBef>
              <a:buFont typeface="Arial" panose="020B0604020202020204" pitchFamily="34" charset="0"/>
              <a:buChar char="•"/>
              <a:defRPr/>
            </a:pPr>
            <a:r>
              <a:rPr lang="en-US" altLang="en-US" sz="2400" dirty="0">
                <a:solidFill>
                  <a:srgbClr val="141314"/>
                </a:solidFill>
                <a:latin typeface="Times New Roman" panose="02020603050405020304" pitchFamily="18" charset="0"/>
                <a:cs typeface="Times New Roman" panose="02020603050405020304" pitchFamily="18" charset="0"/>
              </a:rPr>
              <a:t>Domain area models are then merged into an overall model, and the overall model shape is adjusted along the way.</a:t>
            </a:r>
          </a:p>
        </p:txBody>
      </p:sp>
    </p:spTree>
    <p:extLst>
      <p:ext uri="{BB962C8B-B14F-4D97-AF65-F5344CB8AC3E}">
        <p14:creationId xmlns:p14="http://schemas.microsoft.com/office/powerpoint/2010/main" val="1832375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0FF7D47-FBAF-14DC-0C1C-6DC3D35B76AC}"/>
              </a:ext>
            </a:extLst>
          </p:cNvPr>
          <p:cNvSpPr txBox="1">
            <a:spLocks noRot="1" noChangeArrowheads="1"/>
          </p:cNvSpPr>
          <p:nvPr/>
        </p:nvSpPr>
        <p:spPr>
          <a:xfrm>
            <a:off x="926123" y="602129"/>
            <a:ext cx="5021214" cy="777875"/>
          </a:xfrm>
          <a:prstGeom prst="rect">
            <a:avLst/>
          </a:prstGeom>
        </p:spPr>
        <p:txBody>
          <a:bodyPr>
            <a:normAutofit fontScale="97500"/>
          </a:bodyPr>
          <a:lstStyle/>
          <a:p>
            <a:pPr>
              <a:spcBef>
                <a:spcPct val="0"/>
              </a:spcBef>
              <a:defRPr/>
            </a:pPr>
            <a:r>
              <a:rPr lang="en-US" altLang="en-US" sz="2400" b="1" dirty="0">
                <a:latin typeface="Times New Roman" panose="02020603050405020304" pitchFamily="18" charset="0"/>
                <a:ea typeface="+mj-ea"/>
                <a:cs typeface="Times New Roman" panose="02020603050405020304" pitchFamily="18" charset="0"/>
              </a:rPr>
              <a:t>Build Feature List</a:t>
            </a:r>
            <a:endParaRPr lang="en-US" sz="2400" b="1" dirty="0">
              <a:latin typeface="Times New Roman" panose="02020603050405020304" pitchFamily="18" charset="0"/>
              <a:ea typeface="+mj-ea"/>
              <a:cs typeface="Times New Roman" panose="02020603050405020304" pitchFamily="18" charset="0"/>
            </a:endParaRPr>
          </a:p>
        </p:txBody>
      </p:sp>
      <p:sp>
        <p:nvSpPr>
          <p:cNvPr id="4" name="Content Placeholder 2">
            <a:extLst>
              <a:ext uri="{FF2B5EF4-FFF2-40B4-BE49-F238E27FC236}">
                <a16:creationId xmlns:a16="http://schemas.microsoft.com/office/drawing/2014/main" id="{8479CEAD-B67E-4CFA-63CD-7160430EEB95}"/>
              </a:ext>
            </a:extLst>
          </p:cNvPr>
          <p:cNvSpPr txBox="1">
            <a:spLocks/>
          </p:cNvSpPr>
          <p:nvPr/>
        </p:nvSpPr>
        <p:spPr>
          <a:xfrm>
            <a:off x="926123" y="1275027"/>
            <a:ext cx="8757139" cy="53367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defTabSz="457200">
              <a:defRPr/>
            </a:pPr>
            <a:r>
              <a:rPr lang="en-US" altLang="en-US" sz="2400" dirty="0">
                <a:solidFill>
                  <a:srgbClr val="141314"/>
                </a:solidFill>
                <a:latin typeface="Times New Roman" panose="02020603050405020304" pitchFamily="18" charset="0"/>
                <a:cs typeface="Times New Roman" panose="02020603050405020304" pitchFamily="18" charset="0"/>
              </a:rPr>
              <a:t>Knowledge gathered during initial modeling is used to identify a list of features. </a:t>
            </a:r>
          </a:p>
          <a:p>
            <a:pPr lvl="1" algn="just" defTabSz="457200">
              <a:defRPr/>
            </a:pPr>
            <a:r>
              <a:rPr lang="en-US" altLang="en-US" sz="2000" dirty="0">
                <a:solidFill>
                  <a:srgbClr val="141314"/>
                </a:solidFill>
                <a:latin typeface="Times New Roman" panose="02020603050405020304" pitchFamily="18" charset="0"/>
                <a:cs typeface="Times New Roman" panose="02020603050405020304" pitchFamily="18" charset="0"/>
              </a:rPr>
              <a:t>This is done by functionally decomposing the domain into subject areas. </a:t>
            </a:r>
          </a:p>
          <a:p>
            <a:pPr algn="just" defTabSz="457200">
              <a:defRPr/>
            </a:pPr>
            <a:endParaRPr lang="en-US" altLang="en-US" sz="2400" dirty="0">
              <a:solidFill>
                <a:srgbClr val="141314"/>
              </a:solidFill>
              <a:latin typeface="Times New Roman" panose="02020603050405020304" pitchFamily="18" charset="0"/>
              <a:cs typeface="Times New Roman" panose="02020603050405020304" pitchFamily="18" charset="0"/>
            </a:endParaRPr>
          </a:p>
          <a:p>
            <a:pPr algn="just" defTabSz="457200">
              <a:defRPr/>
            </a:pPr>
            <a:r>
              <a:rPr lang="en-US" altLang="en-US" sz="2400" dirty="0">
                <a:solidFill>
                  <a:srgbClr val="141314"/>
                </a:solidFill>
                <a:latin typeface="Times New Roman" panose="02020603050405020304" pitchFamily="18" charset="0"/>
                <a:cs typeface="Times New Roman" panose="02020603050405020304" pitchFamily="18" charset="0"/>
              </a:rPr>
              <a:t>Subject areas each contain business activities and categorized features.</a:t>
            </a:r>
          </a:p>
          <a:p>
            <a:pPr marL="0" indent="0" algn="just" defTabSz="457200">
              <a:buNone/>
              <a:defRPr/>
            </a:pPr>
            <a:r>
              <a:rPr lang="en-US" altLang="en-US" sz="2400" dirty="0">
                <a:solidFill>
                  <a:srgbClr val="141314"/>
                </a:solidFill>
                <a:latin typeface="Times New Roman" panose="02020603050405020304" pitchFamily="18" charset="0"/>
                <a:cs typeface="Times New Roman" panose="02020603050405020304" pitchFamily="18" charset="0"/>
              </a:rPr>
              <a:t>  </a:t>
            </a:r>
          </a:p>
          <a:p>
            <a:pPr algn="just" defTabSz="457200">
              <a:defRPr/>
            </a:pPr>
            <a:r>
              <a:rPr lang="en-US" altLang="en-US" sz="2400" dirty="0">
                <a:solidFill>
                  <a:srgbClr val="141314"/>
                </a:solidFill>
                <a:latin typeface="Times New Roman" panose="02020603050405020304" pitchFamily="18" charset="0"/>
                <a:cs typeface="Times New Roman" panose="02020603050405020304" pitchFamily="18" charset="0"/>
              </a:rPr>
              <a:t>Features in this respect are small pieces of client-valued functions expressed in the form "&lt;action&gt; &lt;result&gt; &lt;object&gt;", for example: 'Calculate the total of a sale' or 'Validate the password of a user'. </a:t>
            </a:r>
          </a:p>
          <a:p>
            <a:pPr algn="just" defTabSz="457200">
              <a:defRPr/>
            </a:pPr>
            <a:endParaRPr lang="en-US" altLang="en-US" sz="2400" dirty="0">
              <a:solidFill>
                <a:srgbClr val="141314"/>
              </a:solidFill>
              <a:latin typeface="Times New Roman" panose="02020603050405020304" pitchFamily="18" charset="0"/>
              <a:cs typeface="Times New Roman" panose="02020603050405020304" pitchFamily="18" charset="0"/>
            </a:endParaRPr>
          </a:p>
          <a:p>
            <a:pPr algn="just" defTabSz="457200">
              <a:defRPr/>
            </a:pPr>
            <a:r>
              <a:rPr lang="en-US" altLang="en-US" sz="2400" dirty="0">
                <a:solidFill>
                  <a:srgbClr val="141314"/>
                </a:solidFill>
                <a:latin typeface="Times New Roman" panose="02020603050405020304" pitchFamily="18" charset="0"/>
                <a:cs typeface="Times New Roman" panose="02020603050405020304" pitchFamily="18" charset="0"/>
              </a:rPr>
              <a:t>Features are short and should not require &gt;= two weeks to complete;  otherwise, break them into smaller pieces.  </a:t>
            </a:r>
          </a:p>
        </p:txBody>
      </p:sp>
    </p:spTree>
    <p:extLst>
      <p:ext uri="{BB962C8B-B14F-4D97-AF65-F5344CB8AC3E}">
        <p14:creationId xmlns:p14="http://schemas.microsoft.com/office/powerpoint/2010/main" val="26271586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68E1790-6BE8-49B8-BCD3-DD86E5E8E2AD}"/>
              </a:ext>
            </a:extLst>
          </p:cNvPr>
          <p:cNvSpPr txBox="1">
            <a:spLocks noRot="1" noChangeArrowheads="1"/>
          </p:cNvSpPr>
          <p:nvPr/>
        </p:nvSpPr>
        <p:spPr>
          <a:xfrm>
            <a:off x="1057472" y="853750"/>
            <a:ext cx="5976663" cy="777875"/>
          </a:xfrm>
          <a:prstGeom prst="rect">
            <a:avLst/>
          </a:prstGeom>
        </p:spPr>
        <p:txBody>
          <a:bodyPr>
            <a:normAutofit fontScale="97500"/>
          </a:bodyPr>
          <a:lstStyle/>
          <a:p>
            <a:pPr algn="ctr">
              <a:spcBef>
                <a:spcPct val="0"/>
              </a:spcBef>
              <a:defRPr/>
            </a:pPr>
            <a:r>
              <a:rPr lang="en-US" altLang="en-US" sz="2800" b="1" dirty="0">
                <a:latin typeface="Times New Roman" panose="02020603050405020304" pitchFamily="18" charset="0"/>
                <a:ea typeface="+mj-ea"/>
                <a:cs typeface="Times New Roman" panose="02020603050405020304" pitchFamily="18" charset="0"/>
              </a:rPr>
              <a:t>Plan by Feature</a:t>
            </a:r>
            <a:endParaRPr lang="en-US" sz="2800" b="1" dirty="0">
              <a:latin typeface="Times New Roman" panose="02020603050405020304" pitchFamily="18" charset="0"/>
              <a:ea typeface="+mj-ea"/>
              <a:cs typeface="Times New Roman" panose="02020603050405020304" pitchFamily="18" charset="0"/>
            </a:endParaRPr>
          </a:p>
        </p:txBody>
      </p:sp>
      <p:sp>
        <p:nvSpPr>
          <p:cNvPr id="4" name="Content Placeholder 2">
            <a:extLst>
              <a:ext uri="{FF2B5EF4-FFF2-40B4-BE49-F238E27FC236}">
                <a16:creationId xmlns:a16="http://schemas.microsoft.com/office/drawing/2014/main" id="{87C97E28-4168-6B98-E3FE-0389E9AD5792}"/>
              </a:ext>
            </a:extLst>
          </p:cNvPr>
          <p:cNvSpPr txBox="1">
            <a:spLocks/>
          </p:cNvSpPr>
          <p:nvPr/>
        </p:nvSpPr>
        <p:spPr>
          <a:xfrm>
            <a:off x="1210597" y="1663271"/>
            <a:ext cx="7464480" cy="300251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defTabSz="457200">
              <a:defRPr/>
            </a:pPr>
            <a:r>
              <a:rPr lang="en-US" altLang="en-US" sz="2400" dirty="0">
                <a:solidFill>
                  <a:srgbClr val="141314"/>
                </a:solidFill>
                <a:latin typeface="Times New Roman" panose="02020603050405020304" pitchFamily="18" charset="0"/>
                <a:cs typeface="Times New Roman" panose="02020603050405020304" pitchFamily="18" charset="0"/>
              </a:rPr>
              <a:t>After the feature list had been completed, the next step is to produce the Development Plan. </a:t>
            </a:r>
          </a:p>
          <a:p>
            <a:pPr algn="just" defTabSz="457200">
              <a:defRPr/>
            </a:pPr>
            <a:endParaRPr lang="en-US" altLang="en-US" sz="2400" dirty="0">
              <a:solidFill>
                <a:srgbClr val="141314"/>
              </a:solidFill>
              <a:latin typeface="Times New Roman" panose="02020603050405020304" pitchFamily="18" charset="0"/>
              <a:cs typeface="Times New Roman" panose="02020603050405020304" pitchFamily="18" charset="0"/>
            </a:endParaRPr>
          </a:p>
          <a:p>
            <a:pPr algn="just" defTabSz="457200">
              <a:defRPr/>
            </a:pPr>
            <a:r>
              <a:rPr lang="en-US" altLang="en-US" sz="2400" dirty="0">
                <a:solidFill>
                  <a:srgbClr val="141314"/>
                </a:solidFill>
                <a:latin typeface="Times New Roman" panose="02020603050405020304" pitchFamily="18" charset="0"/>
                <a:cs typeface="Times New Roman" panose="02020603050405020304" pitchFamily="18" charset="0"/>
              </a:rPr>
              <a:t>Class ownership is done by ordering and assigning features (or feature sets) as classes to chief programmers.</a:t>
            </a:r>
          </a:p>
          <a:p>
            <a:pPr marL="0" algn="just">
              <a:defRPr/>
            </a:pPr>
            <a:endParaRPr lang="en-US" altLang="en-US" sz="2400" dirty="0">
              <a:solidFill>
                <a:srgbClr val="14131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11704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ndhi Institute of Technology and Management - Wikipedia">
            <a:extLst>
              <a:ext uri="{FF2B5EF4-FFF2-40B4-BE49-F238E27FC236}">
                <a16:creationId xmlns:a16="http://schemas.microsoft.com/office/drawing/2014/main" id="{A88A2A84-302B-2478-BC3A-A80D64A1D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9741" y="0"/>
            <a:ext cx="1613646" cy="173371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E33471A-1F4A-EB66-2668-E216DD25255A}"/>
              </a:ext>
            </a:extLst>
          </p:cNvPr>
          <p:cNvSpPr txBox="1">
            <a:spLocks noRot="1" noChangeArrowheads="1"/>
          </p:cNvSpPr>
          <p:nvPr/>
        </p:nvSpPr>
        <p:spPr>
          <a:xfrm>
            <a:off x="1138155" y="866855"/>
            <a:ext cx="5976663" cy="777875"/>
          </a:xfrm>
          <a:prstGeom prst="rect">
            <a:avLst/>
          </a:prstGeom>
        </p:spPr>
        <p:txBody>
          <a:bodyPr>
            <a:normAutofit fontScale="97500"/>
          </a:bodyPr>
          <a:lstStyle/>
          <a:p>
            <a:pPr algn="ctr">
              <a:spcBef>
                <a:spcPct val="0"/>
              </a:spcBef>
              <a:defRPr/>
            </a:pPr>
            <a:r>
              <a:rPr lang="en-US" altLang="en-US" sz="2800" b="1" dirty="0">
                <a:latin typeface="Times New Roman" panose="02020603050405020304" pitchFamily="18" charset="0"/>
                <a:ea typeface="+mj-ea"/>
                <a:cs typeface="Times New Roman" panose="02020603050405020304" pitchFamily="18" charset="0"/>
              </a:rPr>
              <a:t>Design by Feature</a:t>
            </a:r>
            <a:endParaRPr lang="en-US" sz="2800" b="1" dirty="0">
              <a:latin typeface="Times New Roman" panose="02020603050405020304" pitchFamily="18" charset="0"/>
              <a:ea typeface="+mj-ea"/>
              <a:cs typeface="Times New Roman" panose="02020603050405020304" pitchFamily="18" charset="0"/>
            </a:endParaRPr>
          </a:p>
        </p:txBody>
      </p:sp>
      <p:sp>
        <p:nvSpPr>
          <p:cNvPr id="4" name="Content Placeholder 2">
            <a:extLst>
              <a:ext uri="{FF2B5EF4-FFF2-40B4-BE49-F238E27FC236}">
                <a16:creationId xmlns:a16="http://schemas.microsoft.com/office/drawing/2014/main" id="{86B4849E-9E45-0756-A164-146FD126332A}"/>
              </a:ext>
            </a:extLst>
          </p:cNvPr>
          <p:cNvSpPr txBox="1">
            <a:spLocks/>
          </p:cNvSpPr>
          <p:nvPr/>
        </p:nvSpPr>
        <p:spPr>
          <a:xfrm>
            <a:off x="973015" y="1643426"/>
            <a:ext cx="8740588" cy="468703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just" defTabSz="457200">
              <a:defRPr/>
            </a:pPr>
            <a:r>
              <a:rPr lang="en-US" altLang="en-US" sz="2400" dirty="0">
                <a:solidFill>
                  <a:srgbClr val="141314"/>
                </a:solidFill>
                <a:latin typeface="Times New Roman" panose="02020603050405020304" pitchFamily="18" charset="0"/>
                <a:cs typeface="Times New Roman" panose="02020603050405020304" pitchFamily="18" charset="0"/>
              </a:rPr>
              <a:t>Design package is produced for each feature. </a:t>
            </a:r>
          </a:p>
          <a:p>
            <a:pPr algn="just" defTabSz="457200">
              <a:defRPr/>
            </a:pPr>
            <a:endParaRPr lang="en-US" altLang="en-US" sz="2400" dirty="0">
              <a:solidFill>
                <a:srgbClr val="141314"/>
              </a:solidFill>
              <a:latin typeface="Times New Roman" panose="02020603050405020304" pitchFamily="18" charset="0"/>
              <a:cs typeface="Times New Roman" panose="02020603050405020304" pitchFamily="18" charset="0"/>
            </a:endParaRPr>
          </a:p>
          <a:p>
            <a:pPr algn="just" defTabSz="457200">
              <a:defRPr/>
            </a:pPr>
            <a:r>
              <a:rPr lang="en-US" altLang="en-US" sz="2400" dirty="0">
                <a:solidFill>
                  <a:srgbClr val="141314"/>
                </a:solidFill>
                <a:latin typeface="Times New Roman" panose="02020603050405020304" pitchFamily="18" charset="0"/>
                <a:cs typeface="Times New Roman" panose="02020603050405020304" pitchFamily="18" charset="0"/>
              </a:rPr>
              <a:t>Chief programmer selects small group of features to be developed within two weeks. </a:t>
            </a:r>
          </a:p>
          <a:p>
            <a:pPr marL="0" algn="just" defTabSz="457200">
              <a:defRPr/>
            </a:pPr>
            <a:endParaRPr lang="en-US" altLang="en-US" sz="2400" dirty="0">
              <a:solidFill>
                <a:srgbClr val="141314"/>
              </a:solidFill>
              <a:latin typeface="Times New Roman" panose="02020603050405020304" pitchFamily="18" charset="0"/>
              <a:cs typeface="Times New Roman" panose="02020603050405020304" pitchFamily="18" charset="0"/>
            </a:endParaRPr>
          </a:p>
          <a:p>
            <a:pPr algn="just" defTabSz="457200">
              <a:defRPr/>
            </a:pPr>
            <a:r>
              <a:rPr lang="en-US" altLang="en-US" sz="2400" dirty="0">
                <a:solidFill>
                  <a:srgbClr val="141314"/>
                </a:solidFill>
                <a:latin typeface="Times New Roman" panose="02020603050405020304" pitchFamily="18" charset="0"/>
                <a:cs typeface="Times New Roman" panose="02020603050405020304" pitchFamily="18" charset="0"/>
              </a:rPr>
              <a:t>Together with the corresponding class owners, chief programmer works out detailed sequence diagrams (behavioral modeling) for each feature and refines the overall model. </a:t>
            </a:r>
          </a:p>
          <a:p>
            <a:pPr marL="0" algn="just" defTabSz="457200">
              <a:defRPr/>
            </a:pPr>
            <a:endParaRPr lang="en-US" altLang="en-US" sz="2400" dirty="0">
              <a:solidFill>
                <a:srgbClr val="141314"/>
              </a:solidFill>
              <a:latin typeface="Times New Roman" panose="02020603050405020304" pitchFamily="18" charset="0"/>
              <a:cs typeface="Times New Roman" panose="02020603050405020304" pitchFamily="18" charset="0"/>
            </a:endParaRPr>
          </a:p>
          <a:p>
            <a:pPr algn="just" defTabSz="457200">
              <a:defRPr/>
            </a:pPr>
            <a:r>
              <a:rPr lang="en-US" altLang="en-US" sz="2400" dirty="0">
                <a:solidFill>
                  <a:srgbClr val="141314"/>
                </a:solidFill>
                <a:latin typeface="Times New Roman" panose="02020603050405020304" pitchFamily="18" charset="0"/>
                <a:cs typeface="Times New Roman" panose="02020603050405020304" pitchFamily="18" charset="0"/>
              </a:rPr>
              <a:t>Next, the class and method prologues are written and finally a design inspection is held.</a:t>
            </a:r>
          </a:p>
        </p:txBody>
      </p:sp>
    </p:spTree>
    <p:extLst>
      <p:ext uri="{BB962C8B-B14F-4D97-AF65-F5344CB8AC3E}">
        <p14:creationId xmlns:p14="http://schemas.microsoft.com/office/powerpoint/2010/main" val="416798114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docProps/app.xml><?xml version="1.0" encoding="utf-8"?>
<Properties xmlns="http://schemas.openxmlformats.org/officeDocument/2006/extended-properties" xmlns:vt="http://schemas.openxmlformats.org/officeDocument/2006/docPropsVTypes">
  <Template/>
  <TotalTime>2738</TotalTime>
  <Words>9601</Words>
  <Application>Microsoft Office PowerPoint</Application>
  <PresentationFormat>Widescreen</PresentationFormat>
  <Paragraphs>669</Paragraphs>
  <Slides>126</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126</vt:i4>
      </vt:variant>
    </vt:vector>
  </HeadingPairs>
  <TitlesOfParts>
    <vt:vector size="138" baseType="lpstr">
      <vt:lpstr>Algerian</vt:lpstr>
      <vt:lpstr>Arial</vt:lpstr>
      <vt:lpstr>Calibri</vt:lpstr>
      <vt:lpstr>Minion-Regular</vt:lpstr>
      <vt:lpstr>Myriad-Roman</vt:lpstr>
      <vt:lpstr>Nunito</vt:lpstr>
      <vt:lpstr>Times New Roman</vt:lpstr>
      <vt:lpstr>Trebuchet MS</vt:lpstr>
      <vt:lpstr>Wingdings</vt:lpstr>
      <vt:lpstr>Wingdings 3</vt:lpstr>
      <vt:lpstr>Facet</vt:lpstr>
      <vt:lpstr>Packager Shell Object</vt:lpstr>
      <vt:lpstr>Course Name : Agile Software Development (CSEN2111)51 )</vt:lpstr>
      <vt:lpstr>SYLLABUS</vt:lpstr>
      <vt:lpstr>Course objectives:</vt:lpstr>
      <vt:lpstr>UNIT-1</vt:lpstr>
      <vt:lpstr>UNIT-2</vt:lpstr>
      <vt:lpstr>UNIT-3</vt:lpstr>
      <vt:lpstr>UNIT-4</vt:lpstr>
      <vt:lpstr>UNIT-5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I  Introduction</vt:lpstr>
      <vt:lpstr>PowerPoint Presentation</vt:lpstr>
      <vt:lpstr>PowerPoint Presentation</vt:lpstr>
      <vt:lpstr>PowerPoint Presentation</vt:lpstr>
      <vt:lpstr>Principles of Agile </vt:lpstr>
      <vt:lpstr>PowerPoint Presentation</vt:lpstr>
      <vt:lpstr>Advantages of Agile</vt:lpstr>
      <vt:lpstr>How to implement Agile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agile modeling practices</vt:lpstr>
      <vt:lpstr>Scenario </vt:lpstr>
      <vt:lpstr>PowerPoint Presentation</vt:lpstr>
      <vt:lpstr>PowerPoint Presentation</vt:lpstr>
      <vt:lpstr>Agile Process models </vt:lpstr>
      <vt:lpstr>Extreme Programming(XP) </vt:lpstr>
      <vt:lpstr>PowerPoint Presentation</vt:lpstr>
      <vt:lpstr>PowerPoint Presentation</vt:lpstr>
      <vt:lpstr>PowerPoint Presentation</vt:lpstr>
      <vt:lpstr>PowerPoint Presentation</vt:lpstr>
      <vt:lpstr>---continue</vt:lpstr>
      <vt:lpstr>PowerPoint Presentation</vt:lpstr>
      <vt:lpstr>XP: eXtreme Programming (Contd.,) </vt:lpstr>
      <vt:lpstr>PowerPoint Presentation</vt:lpstr>
      <vt:lpstr>PowerPoint Presentation</vt:lpstr>
      <vt:lpstr>XP’s IdeasKey--continue </vt:lpstr>
      <vt:lpstr>PowerPoint Presentation</vt:lpstr>
      <vt:lpstr>XP’s Key Ideas--continue </vt:lpstr>
      <vt:lpstr>PowerPoint Presentation</vt:lpstr>
      <vt:lpstr>PowerPoint Presentation</vt:lpstr>
      <vt:lpstr>The extreme programming release cycle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‘prescribing medication’ story </vt:lpstr>
      <vt:lpstr>Examples of task cards for prescribing medication </vt:lpstr>
      <vt:lpstr>Story card for document downloading</vt:lpstr>
      <vt:lpstr>Task cards for document downloading</vt:lpstr>
      <vt:lpstr>Test case description</vt:lpstr>
      <vt:lpstr>Assignment -1</vt:lpstr>
      <vt:lpstr>Why XP is controversial?</vt:lpstr>
      <vt:lpstr>PowerPoint Presentation</vt:lpstr>
      <vt:lpstr>PowerPoint Presentation</vt:lpstr>
      <vt:lpstr>PowerPoint Presentation</vt:lpstr>
      <vt:lpstr>PowerPoint Presentation</vt:lpstr>
      <vt:lpstr>PowerPoint Presentation</vt:lpstr>
      <vt:lpstr>PowerPoint Presentation</vt:lpstr>
      <vt:lpstr>The Business Study phase</vt:lpstr>
      <vt:lpstr>The FMI (Functional Model Iteration)Phase</vt:lpstr>
      <vt:lpstr>The DBI Phase</vt:lpstr>
      <vt:lpstr>The Implementation Phase</vt:lpstr>
      <vt:lpstr>PowerPoint Presentation</vt:lpstr>
      <vt:lpstr>PowerPoint Presentation</vt:lpstr>
      <vt:lpstr>PowerPoint Presentation</vt:lpstr>
      <vt:lpstr>SCRUM (Contd.,)</vt:lpstr>
      <vt:lpstr>--continued</vt:lpstr>
      <vt:lpstr>SCRUM (Contd.,)</vt:lpstr>
      <vt:lpstr>SCRUM (Contd.,)</vt:lpstr>
      <vt:lpstr>PowerPoint Presentation</vt:lpstr>
      <vt:lpstr>Feature Driven Development(Contd.,) </vt:lpstr>
      <vt:lpstr>PowerPoint Presentation</vt:lpstr>
      <vt:lpstr>PowerPoint Presentation</vt:lpstr>
      <vt:lpstr>PowerPoint Presentation</vt:lpstr>
      <vt:lpstr>PowerPoint Presentation</vt:lpstr>
      <vt:lpstr>PowerPoint Presentation</vt:lpstr>
      <vt:lpstr>PowerPoint Presentation</vt:lpstr>
      <vt:lpstr>Test-driven development (TDD) </vt:lpstr>
      <vt:lpstr>   Test-driven development (TDD) </vt:lpstr>
      <vt:lpstr>PowerPoint Presentation</vt:lpstr>
      <vt:lpstr>PowerPoint Presentation</vt:lpstr>
      <vt:lpstr>--CONTINUE</vt:lpstr>
      <vt:lpstr>PowerPoint Presentation</vt:lpstr>
      <vt:lpstr>PowerPoint Presentation</vt:lpstr>
      <vt:lpstr>Modelling Misconceptions</vt:lpstr>
      <vt:lpstr>PowerPoint Presentation</vt:lpstr>
      <vt:lpstr>PowerPoint Presentation</vt:lpstr>
      <vt:lpstr>PowerPoint Presentation</vt:lpstr>
      <vt:lpstr>PowerPoint Presentation</vt:lpstr>
      <vt:lpstr>PowerPoint Presentation</vt:lpstr>
      <vt:lpstr>PowerPoint Presentation</vt:lpstr>
      <vt:lpstr>Modelling is a waste of time.</vt:lpstr>
      <vt:lpstr>The world revolves around the data model.</vt:lpstr>
      <vt:lpstr>Assignment-2</vt:lpstr>
      <vt:lpstr>PowerPoint Presentation</vt:lpstr>
      <vt:lpstr>1. UML requires CASE tools</vt:lpstr>
      <vt:lpstr>2. Modelling requires the use of CASE tools</vt:lpstr>
      <vt:lpstr>3. Agile modellers don’t use CASE tools.</vt:lpstr>
      <vt:lpstr>4. UML is all you need!</vt:lpstr>
      <vt:lpstr>5. The CASE tool is master</vt:lpstr>
      <vt:lpstr>PowerPoint Presentation</vt:lpstr>
      <vt:lpstr>--CONTINUED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dc:creator>
  <cp:lastModifiedBy>T srinu</cp:lastModifiedBy>
  <cp:revision>116</cp:revision>
  <dcterms:created xsi:type="dcterms:W3CDTF">2022-07-01T12:31:23Z</dcterms:created>
  <dcterms:modified xsi:type="dcterms:W3CDTF">2024-12-24T02:39:29Z</dcterms:modified>
</cp:coreProperties>
</file>